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46"/>
  </p:notesMasterIdLst>
  <p:handoutMasterIdLst>
    <p:handoutMasterId r:id="rId47"/>
  </p:handoutMasterIdLst>
  <p:sldIdLst>
    <p:sldId id="257" r:id="rId5"/>
    <p:sldId id="265" r:id="rId6"/>
    <p:sldId id="322" r:id="rId7"/>
    <p:sldId id="327" r:id="rId8"/>
    <p:sldId id="323" r:id="rId9"/>
    <p:sldId id="317" r:id="rId10"/>
    <p:sldId id="324" r:id="rId11"/>
    <p:sldId id="318" r:id="rId12"/>
    <p:sldId id="319" r:id="rId13"/>
    <p:sldId id="311" r:id="rId14"/>
    <p:sldId id="297" r:id="rId15"/>
    <p:sldId id="298" r:id="rId16"/>
    <p:sldId id="261" r:id="rId17"/>
    <p:sldId id="275" r:id="rId18"/>
    <p:sldId id="312" r:id="rId19"/>
    <p:sldId id="306" r:id="rId20"/>
    <p:sldId id="320" r:id="rId21"/>
    <p:sldId id="321" r:id="rId22"/>
    <p:sldId id="300" r:id="rId23"/>
    <p:sldId id="316" r:id="rId24"/>
    <p:sldId id="305" r:id="rId25"/>
    <p:sldId id="325" r:id="rId26"/>
    <p:sldId id="313" r:id="rId27"/>
    <p:sldId id="314" r:id="rId28"/>
    <p:sldId id="315" r:id="rId29"/>
    <p:sldId id="270" r:id="rId30"/>
    <p:sldId id="326" r:id="rId31"/>
    <p:sldId id="269" r:id="rId32"/>
    <p:sldId id="277" r:id="rId33"/>
    <p:sldId id="276" r:id="rId34"/>
    <p:sldId id="278" r:id="rId35"/>
    <p:sldId id="279" r:id="rId36"/>
    <p:sldId id="303" r:id="rId37"/>
    <p:sldId id="307" r:id="rId38"/>
    <p:sldId id="308" r:id="rId39"/>
    <p:sldId id="304" r:id="rId40"/>
    <p:sldId id="309" r:id="rId41"/>
    <p:sldId id="310" r:id="rId42"/>
    <p:sldId id="299" r:id="rId43"/>
    <p:sldId id="266" r:id="rId44"/>
    <p:sldId id="301"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E140276F-0A7A-413D-B4A3-5DF4983E166C}">
          <p14:sldIdLst>
            <p14:sldId id="257"/>
          </p14:sldIdLst>
        </p14:section>
        <p14:section name="Bài toán" id="{29E3DD21-C620-4ACF-B78C-EDB39692BD98}">
          <p14:sldIdLst>
            <p14:sldId id="265"/>
            <p14:sldId id="322"/>
            <p14:sldId id="327"/>
            <p14:sldId id="323"/>
          </p14:sldIdLst>
        </p14:section>
        <p14:section name="Mô hình phát triển và các biểu đồ" id="{3E39ECD8-C513-4625-AA74-6A5CCF7FEAEE}">
          <p14:sldIdLst>
            <p14:sldId id="317"/>
            <p14:sldId id="324"/>
            <p14:sldId id="318"/>
            <p14:sldId id="319"/>
            <p14:sldId id="311"/>
            <p14:sldId id="297"/>
            <p14:sldId id="298"/>
            <p14:sldId id="261"/>
            <p14:sldId id="275"/>
            <p14:sldId id="312"/>
            <p14:sldId id="306"/>
            <p14:sldId id="320"/>
            <p14:sldId id="321"/>
            <p14:sldId id="300"/>
            <p14:sldId id="316"/>
            <p14:sldId id="305"/>
            <p14:sldId id="325"/>
            <p14:sldId id="313"/>
            <p14:sldId id="314"/>
            <p14:sldId id="315"/>
            <p14:sldId id="270"/>
            <p14:sldId id="326"/>
            <p14:sldId id="269"/>
            <p14:sldId id="277"/>
            <p14:sldId id="276"/>
            <p14:sldId id="278"/>
            <p14:sldId id="279"/>
            <p14:sldId id="303"/>
            <p14:sldId id="307"/>
            <p14:sldId id="308"/>
            <p14:sldId id="304"/>
            <p14:sldId id="309"/>
            <p14:sldId id="310"/>
            <p14:sldId id="299"/>
            <p14:sldId id="266"/>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89" d="100"/>
          <a:sy n="89" d="100"/>
        </p:scale>
        <p:origin x="12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19/12/2024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19/12/2024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19/12/2024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19/12/2024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19/12/2024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19/12/2024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19/12/2024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19/12/2024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19/12/2024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19/12/2024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19/12/2024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511397" y="1316254"/>
            <a:ext cx="7752927"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Nhập môn </a:t>
            </a:r>
          </a:p>
          <a:p>
            <a:r>
              <a:rPr lang="vi-VN" dirty="0"/>
              <a:t>Công nghệ phần mềm</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569269" y="3004603"/>
            <a:ext cx="7399899" cy="173523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Đặc tả yêu cầu bài toán với sơ đồ </a:t>
            </a:r>
            <a:r>
              <a:rPr lang="vi-VN" sz="2800" b="0" dirty="0" err="1"/>
              <a:t>Use-case</a:t>
            </a:r>
            <a:endParaRPr lang="en-US" sz="2800" b="0" dirty="0"/>
          </a:p>
          <a:p>
            <a:endParaRPr lang="vi-VN" sz="2400" b="0" dirty="0"/>
          </a:p>
          <a:p>
            <a:endParaRPr lang="en-US" sz="2400" b="0" dirty="0"/>
          </a:p>
        </p:txBody>
      </p:sp>
      <p:sp>
        <p:nvSpPr>
          <p:cNvPr id="2" name="TextBox 1">
            <a:extLst>
              <a:ext uri="{FF2B5EF4-FFF2-40B4-BE49-F238E27FC236}">
                <a16:creationId xmlns:a16="http://schemas.microsoft.com/office/drawing/2014/main" id="{C86E2891-0D9D-CAFF-D250-7692667F18E1}"/>
              </a:ext>
            </a:extLst>
          </p:cNvPr>
          <p:cNvSpPr txBox="1"/>
          <p:nvPr/>
        </p:nvSpPr>
        <p:spPr>
          <a:xfrm>
            <a:off x="4531488" y="3687552"/>
            <a:ext cx="3732836" cy="369332"/>
          </a:xfrm>
          <a:prstGeom prst="rect">
            <a:avLst/>
          </a:prstGeom>
          <a:noFill/>
        </p:spPr>
        <p:txBody>
          <a:bodyPr wrap="square" rtlCol="0">
            <a:spAutoFit/>
          </a:bodyPr>
          <a:lstStyle/>
          <a:p>
            <a:r>
              <a:rPr lang="vi-VN" dirty="0"/>
              <a:t>GVHD : Nguyễn Mạnh Tuấn</a:t>
            </a:r>
            <a:endParaRPr lang="en-US" dirty="0"/>
          </a:p>
        </p:txBody>
      </p:sp>
      <p:sp>
        <p:nvSpPr>
          <p:cNvPr id="3" name="TextBox 2">
            <a:extLst>
              <a:ext uri="{FF2B5EF4-FFF2-40B4-BE49-F238E27FC236}">
                <a16:creationId xmlns:a16="http://schemas.microsoft.com/office/drawing/2014/main" id="{7E85095D-972D-E7AB-F1B8-D7E05E28F4F6}"/>
              </a:ext>
            </a:extLst>
          </p:cNvPr>
          <p:cNvSpPr txBox="1"/>
          <p:nvPr/>
        </p:nvSpPr>
        <p:spPr>
          <a:xfrm>
            <a:off x="569269" y="3908836"/>
            <a:ext cx="4398380" cy="1661993"/>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Nhóm 01 :</a:t>
            </a:r>
          </a:p>
          <a:p>
            <a:pPr lvl="1"/>
            <a:r>
              <a:rPr lang="vi-VN" sz="1400" dirty="0">
                <a:latin typeface="Arial" panose="020B0604020202020204" pitchFamily="34" charset="0"/>
                <a:cs typeface="Arial" panose="020B0604020202020204" pitchFamily="34" charset="0"/>
              </a:rPr>
              <a:t>Trương Minh Ngọc 20220038</a:t>
            </a:r>
          </a:p>
          <a:p>
            <a:pPr lvl="1"/>
            <a:r>
              <a:rPr lang="vi-VN" sz="1400" dirty="0">
                <a:latin typeface="Arial" panose="020B0604020202020204" pitchFamily="34" charset="0"/>
                <a:cs typeface="Arial" panose="020B0604020202020204" pitchFamily="34" charset="0"/>
              </a:rPr>
              <a:t>Nguyễn Tùng Dương 20224968</a:t>
            </a:r>
          </a:p>
          <a:p>
            <a:pPr lvl="1"/>
            <a:r>
              <a:rPr lang="vi-VN" sz="1400" dirty="0">
                <a:latin typeface="Arial" panose="020B0604020202020204" pitchFamily="34" charset="0"/>
                <a:cs typeface="Arial" panose="020B0604020202020204" pitchFamily="34" charset="0"/>
              </a:rPr>
              <a:t>Nguyễn Khánh Huyền 20225016</a:t>
            </a:r>
          </a:p>
          <a:p>
            <a:pPr lvl="1"/>
            <a:r>
              <a:rPr lang="vi-VN" sz="1400" dirty="0">
                <a:latin typeface="Arial" panose="020B0604020202020204" pitchFamily="34" charset="0"/>
                <a:cs typeface="Arial" panose="020B0604020202020204" pitchFamily="34" charset="0"/>
              </a:rPr>
              <a:t>Đỗ Minh Phúc 20225064</a:t>
            </a:r>
          </a:p>
          <a:p>
            <a:pPr lvl="1"/>
            <a:r>
              <a:rPr lang="vi-VN" sz="1400" dirty="0">
                <a:latin typeface="Arial" panose="020B0604020202020204" pitchFamily="34" charset="0"/>
                <a:cs typeface="Arial" panose="020B0604020202020204" pitchFamily="34" charset="0"/>
              </a:rPr>
              <a:t>Lê Huy Dũng 20224960</a:t>
            </a:r>
          </a:p>
          <a:p>
            <a:pPr lvl="1"/>
            <a:endParaRPr lang="en-US" sz="1400" dirty="0"/>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5F2D6-793D-5486-7E6E-56AB2D07AF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35CB58-C69B-47CB-90DF-79FEDE68276C}"/>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8CA56497-5BBC-3A9B-6170-7EE8B9028619}"/>
              </a:ext>
            </a:extLst>
          </p:cNvPr>
          <p:cNvSpPr>
            <a:spLocks noGrp="1"/>
          </p:cNvSpPr>
          <p:nvPr>
            <p:ph type="title"/>
          </p:nvPr>
        </p:nvSpPr>
        <p:spPr/>
        <p:txBody>
          <a:bodyPr/>
          <a:lstStyle/>
          <a:p>
            <a:r>
              <a:rPr lang="vi-VN" dirty="0"/>
              <a:t>Sơ đồ ERD</a:t>
            </a:r>
            <a:endParaRPr lang="en-US" dirty="0"/>
          </a:p>
        </p:txBody>
      </p:sp>
      <p:pic>
        <p:nvPicPr>
          <p:cNvPr id="5" name="Picture 4" descr="A black and white diagram&#10;&#10;Description automatically generated">
            <a:extLst>
              <a:ext uri="{FF2B5EF4-FFF2-40B4-BE49-F238E27FC236}">
                <a16:creationId xmlns:a16="http://schemas.microsoft.com/office/drawing/2014/main" id="{2B7BC167-4AEC-747C-2B3E-F1126E225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503" y="1212580"/>
            <a:ext cx="7407797" cy="4669226"/>
          </a:xfrm>
          <a:prstGeom prst="rect">
            <a:avLst/>
          </a:prstGeom>
        </p:spPr>
      </p:pic>
    </p:spTree>
    <p:extLst>
      <p:ext uri="{BB962C8B-B14F-4D97-AF65-F5344CB8AC3E}">
        <p14:creationId xmlns:p14="http://schemas.microsoft.com/office/powerpoint/2010/main" val="3395680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478049-062D-C3F6-8617-8B988E4CFBAB}"/>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8302888F-049F-21EC-9B92-2EE4D9FC20D0}"/>
              </a:ext>
            </a:extLst>
          </p:cNvPr>
          <p:cNvSpPr>
            <a:spLocks noGrp="1"/>
          </p:cNvSpPr>
          <p:nvPr>
            <p:ph type="title"/>
          </p:nvPr>
        </p:nvSpPr>
        <p:spPr/>
        <p:txBody>
          <a:bodyPr/>
          <a:lstStyle/>
          <a:p>
            <a:r>
              <a:rPr lang="vi-VN" dirty="0"/>
              <a:t>Danh sách tác nhân, </a:t>
            </a:r>
            <a:r>
              <a:rPr lang="vi-VN" dirty="0" err="1"/>
              <a:t>use-case</a:t>
            </a:r>
            <a:br>
              <a:rPr lang="vi-VN" dirty="0"/>
            </a:br>
            <a:endParaRPr lang="en-US" dirty="0"/>
          </a:p>
        </p:txBody>
      </p:sp>
      <p:pic>
        <p:nvPicPr>
          <p:cNvPr id="6" name="Picture 5">
            <a:extLst>
              <a:ext uri="{FF2B5EF4-FFF2-40B4-BE49-F238E27FC236}">
                <a16:creationId xmlns:a16="http://schemas.microsoft.com/office/drawing/2014/main" id="{20AD07DF-EFFE-D02F-381C-7CA746DA00C7}"/>
              </a:ext>
            </a:extLst>
          </p:cNvPr>
          <p:cNvPicPr>
            <a:picLocks noChangeAspect="1"/>
          </p:cNvPicPr>
          <p:nvPr/>
        </p:nvPicPr>
        <p:blipFill>
          <a:blip r:embed="rId2"/>
          <a:stretch>
            <a:fillRect/>
          </a:stretch>
        </p:blipFill>
        <p:spPr>
          <a:xfrm>
            <a:off x="1623542" y="1018344"/>
            <a:ext cx="5909380" cy="1202307"/>
          </a:xfrm>
          <a:prstGeom prst="rect">
            <a:avLst/>
          </a:prstGeom>
        </p:spPr>
      </p:pic>
      <p:pic>
        <p:nvPicPr>
          <p:cNvPr id="10" name="Picture 9">
            <a:extLst>
              <a:ext uri="{FF2B5EF4-FFF2-40B4-BE49-F238E27FC236}">
                <a16:creationId xmlns:a16="http://schemas.microsoft.com/office/drawing/2014/main" id="{EA28623D-49F1-629B-BE93-1F79D9B81AC2}"/>
              </a:ext>
            </a:extLst>
          </p:cNvPr>
          <p:cNvPicPr>
            <a:picLocks noChangeAspect="1"/>
          </p:cNvPicPr>
          <p:nvPr/>
        </p:nvPicPr>
        <p:blipFill>
          <a:blip r:embed="rId3"/>
          <a:stretch>
            <a:fillRect/>
          </a:stretch>
        </p:blipFill>
        <p:spPr>
          <a:xfrm>
            <a:off x="1634226" y="2182659"/>
            <a:ext cx="5854180" cy="3996889"/>
          </a:xfrm>
          <a:prstGeom prst="rect">
            <a:avLst/>
          </a:prstGeom>
        </p:spPr>
      </p:pic>
    </p:spTree>
    <p:extLst>
      <p:ext uri="{BB962C8B-B14F-4D97-AF65-F5344CB8AC3E}">
        <p14:creationId xmlns:p14="http://schemas.microsoft.com/office/powerpoint/2010/main" val="53799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E7662-91F4-4314-8B25-870E1AF247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072D1A-96A4-A456-724C-DD79F13DAE63}"/>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D71B0D5E-20EF-F745-DC24-3A8102DFBF70}"/>
              </a:ext>
            </a:extLst>
          </p:cNvPr>
          <p:cNvSpPr>
            <a:spLocks noGrp="1"/>
          </p:cNvSpPr>
          <p:nvPr>
            <p:ph type="title"/>
          </p:nvPr>
        </p:nvSpPr>
        <p:spPr/>
        <p:txBody>
          <a:bodyPr/>
          <a:lstStyle/>
          <a:p>
            <a:r>
              <a:rPr lang="vi-VN" dirty="0"/>
              <a:t>Danh sách tác nhân, </a:t>
            </a:r>
            <a:r>
              <a:rPr lang="vi-VN" dirty="0" err="1"/>
              <a:t>use-case</a:t>
            </a:r>
            <a:br>
              <a:rPr lang="vi-VN" dirty="0"/>
            </a:br>
            <a:endParaRPr lang="en-US" dirty="0"/>
          </a:p>
        </p:txBody>
      </p:sp>
      <p:grpSp>
        <p:nvGrpSpPr>
          <p:cNvPr id="10" name="Group 9">
            <a:extLst>
              <a:ext uri="{FF2B5EF4-FFF2-40B4-BE49-F238E27FC236}">
                <a16:creationId xmlns:a16="http://schemas.microsoft.com/office/drawing/2014/main" id="{21915481-7E39-5AB6-4931-9150F1E44D6A}"/>
              </a:ext>
            </a:extLst>
          </p:cNvPr>
          <p:cNvGrpSpPr/>
          <p:nvPr/>
        </p:nvGrpSpPr>
        <p:grpSpPr>
          <a:xfrm>
            <a:off x="1242760" y="1441571"/>
            <a:ext cx="6830582" cy="4294207"/>
            <a:chOff x="837646" y="1076446"/>
            <a:chExt cx="7387684" cy="4739834"/>
          </a:xfrm>
        </p:grpSpPr>
        <p:pic>
          <p:nvPicPr>
            <p:cNvPr id="5" name="Picture 4">
              <a:extLst>
                <a:ext uri="{FF2B5EF4-FFF2-40B4-BE49-F238E27FC236}">
                  <a16:creationId xmlns:a16="http://schemas.microsoft.com/office/drawing/2014/main" id="{24602E39-F2F3-5569-8AA7-C04BDF8B61C6}"/>
                </a:ext>
              </a:extLst>
            </p:cNvPr>
            <p:cNvPicPr>
              <a:picLocks noChangeAspect="1"/>
            </p:cNvPicPr>
            <p:nvPr/>
          </p:nvPicPr>
          <p:blipFill>
            <a:blip r:embed="rId2"/>
            <a:srcRect b="61350"/>
            <a:stretch/>
          </p:blipFill>
          <p:spPr>
            <a:xfrm>
              <a:off x="837647" y="1076446"/>
              <a:ext cx="7387683" cy="2650603"/>
            </a:xfrm>
            <a:prstGeom prst="rect">
              <a:avLst/>
            </a:prstGeom>
          </p:spPr>
        </p:pic>
        <p:pic>
          <p:nvPicPr>
            <p:cNvPr id="9" name="Picture 8">
              <a:extLst>
                <a:ext uri="{FF2B5EF4-FFF2-40B4-BE49-F238E27FC236}">
                  <a16:creationId xmlns:a16="http://schemas.microsoft.com/office/drawing/2014/main" id="{7C1A2A62-A53B-9C7E-3E73-88063006C281}"/>
                </a:ext>
              </a:extLst>
            </p:cNvPr>
            <p:cNvPicPr>
              <a:picLocks noChangeAspect="1"/>
            </p:cNvPicPr>
            <p:nvPr/>
          </p:nvPicPr>
          <p:blipFill>
            <a:blip r:embed="rId2"/>
            <a:srcRect t="69451"/>
            <a:stretch/>
          </p:blipFill>
          <p:spPr>
            <a:xfrm>
              <a:off x="837646" y="3721262"/>
              <a:ext cx="7387683" cy="2095018"/>
            </a:xfrm>
            <a:prstGeom prst="rect">
              <a:avLst/>
            </a:prstGeom>
          </p:spPr>
        </p:pic>
      </p:grpSp>
    </p:spTree>
    <p:extLst>
      <p:ext uri="{BB962C8B-B14F-4D97-AF65-F5344CB8AC3E}">
        <p14:creationId xmlns:p14="http://schemas.microsoft.com/office/powerpoint/2010/main" val="668474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pic>
        <p:nvPicPr>
          <p:cNvPr id="7" name="Picture 6">
            <a:extLst>
              <a:ext uri="{FF2B5EF4-FFF2-40B4-BE49-F238E27FC236}">
                <a16:creationId xmlns:a16="http://schemas.microsoft.com/office/drawing/2014/main" id="{E24B151F-2AA6-BA2B-E5CC-7EC7A8DA5F8E}"/>
              </a:ext>
            </a:extLst>
          </p:cNvPr>
          <p:cNvPicPr>
            <a:picLocks noChangeAspect="1"/>
          </p:cNvPicPr>
          <p:nvPr/>
        </p:nvPicPr>
        <p:blipFill>
          <a:blip r:embed="rId2"/>
          <a:stretch>
            <a:fillRect/>
          </a:stretch>
        </p:blipFill>
        <p:spPr>
          <a:xfrm>
            <a:off x="1341122" y="1939628"/>
            <a:ext cx="6461756" cy="4139129"/>
          </a:xfrm>
          <a:prstGeom prst="rect">
            <a:avLst/>
          </a:prstGeom>
        </p:spPr>
      </p:pic>
      <p:sp>
        <p:nvSpPr>
          <p:cNvPr id="8" name="TextBox 7">
            <a:extLst>
              <a:ext uri="{FF2B5EF4-FFF2-40B4-BE49-F238E27FC236}">
                <a16:creationId xmlns:a16="http://schemas.microsoft.com/office/drawing/2014/main" id="{2533F92A-EB10-CBE8-ADC0-50C62F564BC9}"/>
              </a:ext>
            </a:extLst>
          </p:cNvPr>
          <p:cNvSpPr txBox="1"/>
          <p:nvPr/>
        </p:nvSpPr>
        <p:spPr>
          <a:xfrm>
            <a:off x="434050" y="1406325"/>
            <a:ext cx="3096228" cy="369332"/>
          </a:xfrm>
          <a:prstGeom prst="rect">
            <a:avLst/>
          </a:prstGeom>
          <a:noFill/>
        </p:spPr>
        <p:txBody>
          <a:bodyPr wrap="square" rtlCol="0">
            <a:spAutoFit/>
          </a:bodyPr>
          <a:lstStyle/>
          <a:p>
            <a:r>
              <a:rPr lang="vi-VN" dirty="0" err="1"/>
              <a:t>Use-case</a:t>
            </a:r>
            <a:r>
              <a:rPr lang="vi-VN" dirty="0"/>
              <a:t> tổng quan</a:t>
            </a:r>
            <a:endParaRPr lang="en-US" dirty="0"/>
          </a:p>
        </p:txBody>
      </p:sp>
    </p:spTree>
    <p:extLst>
      <p:ext uri="{BB962C8B-B14F-4D97-AF65-F5344CB8AC3E}">
        <p14:creationId xmlns:p14="http://schemas.microsoft.com/office/powerpoint/2010/main" val="6408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4A07F-6988-3229-A053-983E111E834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A661BC-106B-9E1D-90FF-1B13DA11CBE1}"/>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14</a:t>
            </a:fld>
            <a:endParaRPr lang="en-US"/>
          </a:p>
        </p:txBody>
      </p:sp>
      <p:sp>
        <p:nvSpPr>
          <p:cNvPr id="2" name="Title 1">
            <a:extLst>
              <a:ext uri="{FF2B5EF4-FFF2-40B4-BE49-F238E27FC236}">
                <a16:creationId xmlns:a16="http://schemas.microsoft.com/office/drawing/2014/main" id="{36294831-6A65-E4E7-D240-8A0DAD14209A}"/>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sp>
        <p:nvSpPr>
          <p:cNvPr id="8" name="TextBox 7">
            <a:extLst>
              <a:ext uri="{FF2B5EF4-FFF2-40B4-BE49-F238E27FC236}">
                <a16:creationId xmlns:a16="http://schemas.microsoft.com/office/drawing/2014/main" id="{45F02D60-A63A-636C-E5DE-189756525AFD}"/>
              </a:ext>
            </a:extLst>
          </p:cNvPr>
          <p:cNvSpPr txBox="1"/>
          <p:nvPr/>
        </p:nvSpPr>
        <p:spPr>
          <a:xfrm>
            <a:off x="434049" y="1406325"/>
            <a:ext cx="5764193" cy="369332"/>
          </a:xfrm>
          <a:prstGeom prst="rect">
            <a:avLst/>
          </a:prstGeom>
          <a:noFill/>
        </p:spPr>
        <p:txBody>
          <a:bodyPr wrap="square" rtlCol="0">
            <a:spAutoFit/>
          </a:bodyPr>
          <a:lstStyle/>
          <a:p>
            <a:r>
              <a:rPr lang="vi-VN" dirty="0" err="1"/>
              <a:t>Use-case</a:t>
            </a:r>
            <a:r>
              <a:rPr lang="vi-VN" dirty="0"/>
              <a:t> phân rã chức năng : Đăng nhập</a:t>
            </a:r>
            <a:endParaRPr lang="en-US" dirty="0"/>
          </a:p>
        </p:txBody>
      </p:sp>
      <p:pic>
        <p:nvPicPr>
          <p:cNvPr id="6" name="Picture 5" descr="A diagram of a diagram&#10;&#10;Description automatically generated">
            <a:extLst>
              <a:ext uri="{FF2B5EF4-FFF2-40B4-BE49-F238E27FC236}">
                <a16:creationId xmlns:a16="http://schemas.microsoft.com/office/drawing/2014/main" id="{AA9AA10B-5578-8135-6F7B-A9736E540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32" y="1848655"/>
            <a:ext cx="6852342" cy="4187543"/>
          </a:xfrm>
          <a:prstGeom prst="rect">
            <a:avLst/>
          </a:prstGeom>
        </p:spPr>
      </p:pic>
    </p:spTree>
    <p:extLst>
      <p:ext uri="{BB962C8B-B14F-4D97-AF65-F5344CB8AC3E}">
        <p14:creationId xmlns:p14="http://schemas.microsoft.com/office/powerpoint/2010/main" val="17584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44445-AA07-EB67-0510-F6797D53CF60}"/>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B9450A97-11AD-6D9F-B49D-8F11A23F3759}"/>
              </a:ext>
            </a:extLst>
          </p:cNvPr>
          <p:cNvSpPr>
            <a:spLocks noGrp="1"/>
          </p:cNvSpPr>
          <p:nvPr>
            <p:ph type="title"/>
          </p:nvPr>
        </p:nvSpPr>
        <p:spPr/>
        <p:txBody>
          <a:bodyPr/>
          <a:lstStyle/>
          <a:p>
            <a:r>
              <a:rPr lang="vi-VN" dirty="0"/>
              <a:t>Thiết kế cơ sở dữ liệu</a:t>
            </a:r>
            <a:endParaRPr lang="en-US" dirty="0"/>
          </a:p>
        </p:txBody>
      </p:sp>
      <p:pic>
        <p:nvPicPr>
          <p:cNvPr id="5" name="Hình ảnh 4" descr="Ảnh có chứa văn bản, Phông chữ, số, phần mềm&#10;&#10;Mô tả được tạo tự động">
            <a:extLst>
              <a:ext uri="{FF2B5EF4-FFF2-40B4-BE49-F238E27FC236}">
                <a16:creationId xmlns:a16="http://schemas.microsoft.com/office/drawing/2014/main" id="{B2FCFA5F-28BA-AAFD-EACC-9CA337BFA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37" y="979978"/>
            <a:ext cx="8673846" cy="5161940"/>
          </a:xfrm>
          <a:prstGeom prst="rect">
            <a:avLst/>
          </a:prstGeom>
        </p:spPr>
      </p:pic>
    </p:spTree>
    <p:extLst>
      <p:ext uri="{BB962C8B-B14F-4D97-AF65-F5344CB8AC3E}">
        <p14:creationId xmlns:p14="http://schemas.microsoft.com/office/powerpoint/2010/main" val="1543153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D6F66-5F61-AD27-D28F-64D7900D76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72F19-B8C7-5421-9E77-A819BAE38335}"/>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5458C6A4-A6C5-6E27-6602-872F87F5F795}"/>
              </a:ext>
            </a:extLst>
          </p:cNvPr>
          <p:cNvSpPr>
            <a:spLocks noGrp="1"/>
          </p:cNvSpPr>
          <p:nvPr>
            <p:ph type="title"/>
          </p:nvPr>
        </p:nvSpPr>
        <p:spPr/>
        <p:txBody>
          <a:bodyPr/>
          <a:lstStyle/>
          <a:p>
            <a:r>
              <a:rPr lang="vi-VN" dirty="0"/>
              <a:t>Đóng gói các lớp</a:t>
            </a:r>
            <a:endParaRPr lang="en-US" dirty="0"/>
          </a:p>
        </p:txBody>
      </p:sp>
      <p:pic>
        <p:nvPicPr>
          <p:cNvPr id="8" name="Picture 7" descr="A screenshot of a computer&#10;&#10;Description automatically generated">
            <a:extLst>
              <a:ext uri="{FF2B5EF4-FFF2-40B4-BE49-F238E27FC236}">
                <a16:creationId xmlns:a16="http://schemas.microsoft.com/office/drawing/2014/main" id="{3E98F50F-A2FC-F13A-6546-EF7E88951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473" y="1512650"/>
            <a:ext cx="6508691" cy="3780343"/>
          </a:xfrm>
          <a:prstGeom prst="rect">
            <a:avLst/>
          </a:prstGeom>
        </p:spPr>
      </p:pic>
    </p:spTree>
    <p:extLst>
      <p:ext uri="{BB962C8B-B14F-4D97-AF65-F5344CB8AC3E}">
        <p14:creationId xmlns:p14="http://schemas.microsoft.com/office/powerpoint/2010/main" val="1483673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8FCB7-DFE6-9CE4-79C1-8E89E20654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04D367-2BC1-8D97-1742-632EF4C9681A}"/>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74112E23-7B24-3240-51D5-904812D5D7B9}"/>
              </a:ext>
            </a:extLst>
          </p:cNvPr>
          <p:cNvSpPr>
            <a:spLocks noGrp="1"/>
          </p:cNvSpPr>
          <p:nvPr>
            <p:ph type="title"/>
          </p:nvPr>
        </p:nvSpPr>
        <p:spPr/>
        <p:txBody>
          <a:bodyPr/>
          <a:lstStyle/>
          <a:p>
            <a:r>
              <a:rPr lang="en-US" dirty="0" err="1"/>
              <a:t>Xác</a:t>
            </a:r>
            <a:r>
              <a:rPr lang="en-US" dirty="0"/>
              <a:t> </a:t>
            </a:r>
            <a:r>
              <a:rPr lang="en-US" dirty="0" err="1"/>
              <a:t>định</a:t>
            </a:r>
            <a:r>
              <a:rPr lang="en-US" dirty="0"/>
              <a:t> </a:t>
            </a:r>
            <a:r>
              <a:rPr lang="en-US" dirty="0" err="1"/>
              <a:t>các</a:t>
            </a:r>
            <a:r>
              <a:rPr lang="en-US" dirty="0"/>
              <a:t> </a:t>
            </a:r>
            <a:r>
              <a:rPr lang="en-US" dirty="0" err="1"/>
              <a:t>lớp</a:t>
            </a:r>
            <a:r>
              <a:rPr lang="en-US" dirty="0"/>
              <a:t> </a:t>
            </a:r>
            <a:r>
              <a:rPr lang="en-US" dirty="0" err="1"/>
              <a:t>phân</a:t>
            </a:r>
            <a:r>
              <a:rPr lang="en-US" dirty="0"/>
              <a:t> </a:t>
            </a:r>
            <a:r>
              <a:rPr lang="en-US" dirty="0" err="1"/>
              <a:t>tích</a:t>
            </a:r>
            <a:endParaRPr lang="en-US" dirty="0"/>
          </a:p>
        </p:txBody>
      </p:sp>
      <p:pic>
        <p:nvPicPr>
          <p:cNvPr id="5" name="Hình ảnh 4" descr="Ảnh có chứa trăng, vòng tròn, Vật thể thiên văn, Sự kiện thiên văn&#10;&#10;Mô tả được tạo tự động">
            <a:extLst>
              <a:ext uri="{FF2B5EF4-FFF2-40B4-BE49-F238E27FC236}">
                <a16:creationId xmlns:a16="http://schemas.microsoft.com/office/drawing/2014/main" id="{D70B07FD-DC9B-4C45-0779-D7575D46C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37" y="1147440"/>
            <a:ext cx="8673846" cy="4807597"/>
          </a:xfrm>
          <a:prstGeom prst="rect">
            <a:avLst/>
          </a:prstGeom>
        </p:spPr>
      </p:pic>
    </p:spTree>
    <p:extLst>
      <p:ext uri="{BB962C8B-B14F-4D97-AF65-F5344CB8AC3E}">
        <p14:creationId xmlns:p14="http://schemas.microsoft.com/office/powerpoint/2010/main" val="2925425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55C1-8281-AF35-ED46-CAA95D319DD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A04671-F4AF-2DCB-E168-E5A30DFB128C}"/>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F99CF2B6-9537-9903-6721-DA0861D925EF}"/>
              </a:ext>
            </a:extLst>
          </p:cNvPr>
          <p:cNvSpPr>
            <a:spLocks noGrp="1"/>
          </p:cNvSpPr>
          <p:nvPr>
            <p:ph type="title"/>
          </p:nvPr>
        </p:nvSpPr>
        <p:spPr/>
        <p:txBody>
          <a:bodyPr/>
          <a:lstStyle/>
          <a:p>
            <a:r>
              <a:rPr lang="en-US" dirty="0" err="1"/>
              <a:t>Xác</a:t>
            </a:r>
            <a:r>
              <a:rPr lang="en-US" dirty="0"/>
              <a:t> </a:t>
            </a:r>
            <a:r>
              <a:rPr lang="en-US" dirty="0" err="1"/>
              <a:t>định</a:t>
            </a:r>
            <a:r>
              <a:rPr lang="en-US" dirty="0"/>
              <a:t> </a:t>
            </a:r>
            <a:r>
              <a:rPr lang="en-US" dirty="0" err="1"/>
              <a:t>các</a:t>
            </a:r>
            <a:r>
              <a:rPr lang="en-US" dirty="0"/>
              <a:t> </a:t>
            </a:r>
            <a:r>
              <a:rPr lang="en-US" dirty="0" err="1"/>
              <a:t>lớp</a:t>
            </a:r>
            <a:r>
              <a:rPr lang="en-US" dirty="0"/>
              <a:t> </a:t>
            </a:r>
            <a:r>
              <a:rPr lang="en-US" dirty="0" err="1"/>
              <a:t>phân</a:t>
            </a:r>
            <a:r>
              <a:rPr lang="en-US" dirty="0"/>
              <a:t> </a:t>
            </a:r>
            <a:r>
              <a:rPr lang="en-US" dirty="0" err="1"/>
              <a:t>tích</a:t>
            </a:r>
            <a:endParaRPr lang="en-US" dirty="0"/>
          </a:p>
        </p:txBody>
      </p:sp>
      <p:pic>
        <p:nvPicPr>
          <p:cNvPr id="6" name="Hình ảnh 5" descr="Ảnh có chứa trăng, vòng tròn, Vật thể thiên văn, ban đêm&#10;&#10;Mô tả được tạo tự động">
            <a:extLst>
              <a:ext uri="{FF2B5EF4-FFF2-40B4-BE49-F238E27FC236}">
                <a16:creationId xmlns:a16="http://schemas.microsoft.com/office/drawing/2014/main" id="{7277E382-B8B8-34BC-39E1-30CBC91D6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40" y="1121433"/>
            <a:ext cx="8813120" cy="4884791"/>
          </a:xfrm>
          <a:prstGeom prst="rect">
            <a:avLst/>
          </a:prstGeom>
        </p:spPr>
      </p:pic>
    </p:spTree>
    <p:extLst>
      <p:ext uri="{BB962C8B-B14F-4D97-AF65-F5344CB8AC3E}">
        <p14:creationId xmlns:p14="http://schemas.microsoft.com/office/powerpoint/2010/main" val="84483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140F-4393-FC9C-8E8D-8973CFE197A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0500EA-FB30-AA47-D9C8-95341A5D3643}"/>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3F44BDCE-6492-488F-542D-6B2FC6CDDBF0}"/>
              </a:ext>
            </a:extLst>
          </p:cNvPr>
          <p:cNvSpPr>
            <a:spLocks noGrp="1"/>
          </p:cNvSpPr>
          <p:nvPr>
            <p:ph type="title"/>
          </p:nvPr>
        </p:nvSpPr>
        <p:spPr/>
        <p:txBody>
          <a:bodyPr/>
          <a:lstStyle/>
          <a:p>
            <a:r>
              <a:rPr lang="vi-VN" dirty="0"/>
              <a:t>Sơ đồ liên quan giữa các lớp</a:t>
            </a:r>
            <a:endParaRPr lang="en-US" dirty="0"/>
          </a:p>
        </p:txBody>
      </p:sp>
      <p:sp>
        <p:nvSpPr>
          <p:cNvPr id="7" name="TextBox 6">
            <a:extLst>
              <a:ext uri="{FF2B5EF4-FFF2-40B4-BE49-F238E27FC236}">
                <a16:creationId xmlns:a16="http://schemas.microsoft.com/office/drawing/2014/main" id="{D68C9885-B9B7-15B2-9342-5F5115095C18}"/>
              </a:ext>
            </a:extLst>
          </p:cNvPr>
          <p:cNvSpPr txBox="1"/>
          <p:nvPr/>
        </p:nvSpPr>
        <p:spPr>
          <a:xfrm>
            <a:off x="448519" y="1021012"/>
            <a:ext cx="7225496" cy="461665"/>
          </a:xfrm>
          <a:prstGeom prst="rect">
            <a:avLst/>
          </a:prstGeom>
          <a:noFill/>
        </p:spPr>
        <p:txBody>
          <a:bodyPr wrap="square" rtlCol="0">
            <a:spAutoFit/>
          </a:bodyPr>
          <a:lstStyle/>
          <a:p>
            <a:r>
              <a:rPr lang="vi-VN" sz="2400" b="1" dirty="0"/>
              <a:t>Chức năng quản lý nhân khẩu</a:t>
            </a:r>
            <a:endParaRPr lang="en-US" sz="2400" b="1" dirty="0"/>
          </a:p>
        </p:txBody>
      </p:sp>
      <p:pic>
        <p:nvPicPr>
          <p:cNvPr id="5" name="Picture 4" descr="A screenshot of a computer screen&#10;&#10;Description automatically generated">
            <a:extLst>
              <a:ext uri="{FF2B5EF4-FFF2-40B4-BE49-F238E27FC236}">
                <a16:creationId xmlns:a16="http://schemas.microsoft.com/office/drawing/2014/main" id="{E5AADA72-A5C8-9475-78C4-F972F88A5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95" y="2259814"/>
            <a:ext cx="8673846" cy="3006666"/>
          </a:xfrm>
          <a:prstGeom prst="rect">
            <a:avLst/>
          </a:prstGeom>
        </p:spPr>
      </p:pic>
    </p:spTree>
    <p:extLst>
      <p:ext uri="{BB962C8B-B14F-4D97-AF65-F5344CB8AC3E}">
        <p14:creationId xmlns:p14="http://schemas.microsoft.com/office/powerpoint/2010/main" val="1015621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err="1"/>
              <a:t>Mục</a:t>
            </a:r>
            <a:r>
              <a:rPr lang="en-US" dirty="0"/>
              <a:t> </a:t>
            </a:r>
            <a:r>
              <a:rPr lang="en-US" dirty="0" err="1"/>
              <a:t>lục</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321888" y="899542"/>
            <a:ext cx="8674100" cy="5303393"/>
          </a:xfrm>
        </p:spPr>
        <p:txBody>
          <a:bodyPr/>
          <a:lstStyle/>
          <a:p>
            <a:pPr marL="0" indent="0">
              <a:buNone/>
            </a:pPr>
            <a:r>
              <a:rPr lang="en-US" sz="2500" dirty="0"/>
              <a:t>1, </a:t>
            </a:r>
            <a:r>
              <a:rPr lang="en-US" sz="2500" dirty="0" err="1"/>
              <a:t>Bài</a:t>
            </a:r>
            <a:r>
              <a:rPr lang="en-US" sz="2500" dirty="0"/>
              <a:t> </a:t>
            </a:r>
            <a:r>
              <a:rPr lang="en-US" sz="2500" dirty="0" err="1"/>
              <a:t>toán</a:t>
            </a:r>
            <a:endParaRPr lang="en-US" sz="2500" dirty="0"/>
          </a:p>
          <a:p>
            <a:pPr marL="0" indent="0">
              <a:buNone/>
            </a:pPr>
            <a:r>
              <a:rPr lang="en-US" sz="2500" dirty="0"/>
              <a:t>2, </a:t>
            </a:r>
            <a:r>
              <a:rPr lang="en-US" sz="2500" dirty="0" err="1"/>
              <a:t>Mô</a:t>
            </a:r>
            <a:r>
              <a:rPr lang="en-US" sz="2500" dirty="0"/>
              <a:t> </a:t>
            </a:r>
            <a:r>
              <a:rPr lang="en-US" sz="2500" dirty="0" err="1"/>
              <a:t>hình</a:t>
            </a:r>
            <a:r>
              <a:rPr lang="en-US" sz="2500" dirty="0"/>
              <a:t> </a:t>
            </a:r>
            <a:r>
              <a:rPr lang="en-US" sz="2500" dirty="0" err="1"/>
              <a:t>phát</a:t>
            </a:r>
            <a:r>
              <a:rPr lang="en-US" sz="2500" dirty="0"/>
              <a:t> </a:t>
            </a:r>
            <a:r>
              <a:rPr lang="en-US" sz="2500" dirty="0" err="1"/>
              <a:t>triển</a:t>
            </a:r>
            <a:r>
              <a:rPr lang="en-US" sz="2500" dirty="0"/>
              <a:t> </a:t>
            </a:r>
            <a:r>
              <a:rPr lang="en-US" sz="2500" dirty="0" err="1"/>
              <a:t>và</a:t>
            </a:r>
            <a:r>
              <a:rPr lang="en-US" sz="2500" dirty="0"/>
              <a:t> </a:t>
            </a:r>
            <a:r>
              <a:rPr lang="en-US" sz="2500" dirty="0" err="1"/>
              <a:t>các</a:t>
            </a:r>
            <a:r>
              <a:rPr lang="en-US" sz="2500" dirty="0"/>
              <a:t> </a:t>
            </a:r>
            <a:r>
              <a:rPr lang="en-US" sz="2500" dirty="0" err="1"/>
              <a:t>biểu</a:t>
            </a:r>
            <a:r>
              <a:rPr lang="en-US" sz="2500" dirty="0"/>
              <a:t> </a:t>
            </a:r>
            <a:r>
              <a:rPr lang="en-US" sz="2500" dirty="0" err="1"/>
              <a:t>đồ</a:t>
            </a:r>
            <a:endParaRPr lang="en-US" sz="2500" dirty="0"/>
          </a:p>
          <a:p>
            <a:pPr marL="0" indent="0">
              <a:buNone/>
            </a:pPr>
            <a:r>
              <a:rPr lang="en-US" sz="2500" dirty="0"/>
              <a:t>  2.1, </a:t>
            </a:r>
            <a:r>
              <a:rPr lang="en-US" sz="2500" dirty="0" err="1"/>
              <a:t>Mô</a:t>
            </a:r>
            <a:r>
              <a:rPr lang="en-US" sz="2500" dirty="0"/>
              <a:t> </a:t>
            </a:r>
            <a:r>
              <a:rPr lang="en-US" sz="2500" dirty="0" err="1"/>
              <a:t>hình</a:t>
            </a:r>
            <a:r>
              <a:rPr lang="en-US" sz="2500" dirty="0"/>
              <a:t> </a:t>
            </a:r>
            <a:r>
              <a:rPr lang="en-US" sz="2500" dirty="0" err="1"/>
              <a:t>phát</a:t>
            </a:r>
            <a:r>
              <a:rPr lang="en-US" sz="2500" dirty="0"/>
              <a:t> </a:t>
            </a:r>
            <a:r>
              <a:rPr lang="en-US" sz="2500" dirty="0" err="1"/>
              <a:t>triển</a:t>
            </a:r>
            <a:endParaRPr lang="en-US" sz="2500" dirty="0"/>
          </a:p>
          <a:p>
            <a:pPr marL="0" indent="0">
              <a:buNone/>
            </a:pPr>
            <a:r>
              <a:rPr lang="en-US" sz="2500" dirty="0"/>
              <a:t>  2.2, </a:t>
            </a:r>
            <a:r>
              <a:rPr lang="en-US" sz="2500" dirty="0" err="1"/>
              <a:t>Các</a:t>
            </a:r>
            <a:r>
              <a:rPr lang="en-US" sz="2500" dirty="0"/>
              <a:t> </a:t>
            </a:r>
            <a:r>
              <a:rPr lang="en-US" sz="2500" dirty="0" err="1"/>
              <a:t>biểu</a:t>
            </a:r>
            <a:r>
              <a:rPr lang="en-US" sz="2500" dirty="0"/>
              <a:t> </a:t>
            </a:r>
            <a:r>
              <a:rPr lang="en-US" sz="2500" dirty="0" err="1"/>
              <a:t>đồ</a:t>
            </a:r>
            <a:endParaRPr lang="en-US" sz="2500" dirty="0"/>
          </a:p>
          <a:p>
            <a:pPr marL="0" indent="0">
              <a:buNone/>
            </a:pPr>
            <a:r>
              <a:rPr lang="en-US" sz="2500" dirty="0"/>
              <a:t>3, </a:t>
            </a:r>
            <a:r>
              <a:rPr lang="en-US" sz="2500" dirty="0" err="1"/>
              <a:t>Triển</a:t>
            </a:r>
            <a:r>
              <a:rPr lang="en-US" sz="2500" dirty="0"/>
              <a:t> </a:t>
            </a:r>
            <a:r>
              <a:rPr lang="en-US" sz="2500" dirty="0" err="1"/>
              <a:t>khai</a:t>
            </a:r>
            <a:r>
              <a:rPr lang="en-US" sz="2500" dirty="0"/>
              <a:t> </a:t>
            </a:r>
            <a:r>
              <a:rPr lang="en-US" sz="2500" dirty="0" err="1"/>
              <a:t>dự</a:t>
            </a:r>
            <a:r>
              <a:rPr lang="en-US" sz="2500" dirty="0"/>
              <a:t> </a:t>
            </a:r>
            <a:r>
              <a:rPr lang="en-US" sz="2500" dirty="0" err="1"/>
              <a:t>án</a:t>
            </a:r>
            <a:endParaRPr lang="en-US" sz="2500" dirty="0"/>
          </a:p>
          <a:p>
            <a:pPr marL="0" indent="0">
              <a:buNone/>
            </a:pPr>
            <a:r>
              <a:rPr lang="en-US" sz="2500" dirty="0"/>
              <a:t>4, </a:t>
            </a:r>
            <a:r>
              <a:rPr lang="en-US" sz="2500" dirty="0" err="1"/>
              <a:t>Chức</a:t>
            </a:r>
            <a:r>
              <a:rPr lang="en-US" sz="2500" dirty="0"/>
              <a:t> </a:t>
            </a:r>
            <a:r>
              <a:rPr lang="en-US" sz="2500" dirty="0" err="1"/>
              <a:t>năng</a:t>
            </a:r>
            <a:r>
              <a:rPr lang="en-US" sz="2500" dirty="0"/>
              <a:t> phi </a:t>
            </a:r>
            <a:r>
              <a:rPr lang="en-US" sz="2500" dirty="0" err="1"/>
              <a:t>hệ</a:t>
            </a:r>
            <a:r>
              <a:rPr lang="en-US" sz="2500" dirty="0"/>
              <a:t> </a:t>
            </a:r>
            <a:r>
              <a:rPr lang="en-US" sz="2500" dirty="0" err="1"/>
              <a:t>thống</a:t>
            </a:r>
            <a:endParaRPr lang="en-US" sz="2500" dirty="0"/>
          </a:p>
        </p:txBody>
      </p:sp>
    </p:spTree>
    <p:extLst>
      <p:ext uri="{BB962C8B-B14F-4D97-AF65-F5344CB8AC3E}">
        <p14:creationId xmlns:p14="http://schemas.microsoft.com/office/powerpoint/2010/main" val="292364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056B6-173B-5509-3E85-DBFF68FF40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CCDF3D-DE20-D60A-538E-4964B941FF1B}"/>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D3E90503-9484-D23F-ADC4-11E02F41CC00}"/>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trình</a:t>
            </a:r>
            <a:r>
              <a:rPr lang="en-US" dirty="0"/>
              <a:t> </a:t>
            </a:r>
            <a:r>
              <a:rPr lang="en-US" dirty="0" err="1"/>
              <a:t>tự</a:t>
            </a:r>
            <a:endParaRPr lang="en-US" dirty="0"/>
          </a:p>
        </p:txBody>
      </p:sp>
      <p:pic>
        <p:nvPicPr>
          <p:cNvPr id="6" name="Hình ảnh 5" descr="Ảnh có chứa văn bản, ảnh chụp màn hình, Phông chữ&#10;&#10;Mô tả được tạo tự động">
            <a:extLst>
              <a:ext uri="{FF2B5EF4-FFF2-40B4-BE49-F238E27FC236}">
                <a16:creationId xmlns:a16="http://schemas.microsoft.com/office/drawing/2014/main" id="{E2F411C6-6548-18AF-F049-27922EFAE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41" y="1147776"/>
            <a:ext cx="8790317" cy="4806925"/>
          </a:xfrm>
          <a:prstGeom prst="rect">
            <a:avLst/>
          </a:prstGeom>
        </p:spPr>
      </p:pic>
    </p:spTree>
    <p:extLst>
      <p:ext uri="{BB962C8B-B14F-4D97-AF65-F5344CB8AC3E}">
        <p14:creationId xmlns:p14="http://schemas.microsoft.com/office/powerpoint/2010/main" val="4149657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0C20-2C5D-AB5A-ADAC-2E52BAEC07D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BD8A8-87ED-5E03-7F77-1874D980D8D2}"/>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62649BB4-EB20-5EB6-261B-22D9EF663E97}"/>
              </a:ext>
            </a:extLst>
          </p:cNvPr>
          <p:cNvSpPr>
            <a:spLocks noGrp="1"/>
          </p:cNvSpPr>
          <p:nvPr>
            <p:ph type="title"/>
          </p:nvPr>
        </p:nvSpPr>
        <p:spPr/>
        <p:txBody>
          <a:bodyPr/>
          <a:lstStyle/>
          <a:p>
            <a:r>
              <a:rPr lang="en-US"/>
              <a:t>3, </a:t>
            </a:r>
            <a:r>
              <a:rPr lang="vi-VN"/>
              <a:t>Triển khai dự án</a:t>
            </a:r>
            <a:endParaRPr lang="en-US" dirty="0"/>
          </a:p>
        </p:txBody>
      </p:sp>
      <p:pic>
        <p:nvPicPr>
          <p:cNvPr id="5" name="Hình ảnh 4">
            <a:extLst>
              <a:ext uri="{FF2B5EF4-FFF2-40B4-BE49-F238E27FC236}">
                <a16:creationId xmlns:a16="http://schemas.microsoft.com/office/drawing/2014/main" id="{E4A7FD33-58F2-4B66-AE28-BC1938B92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47750"/>
            <a:ext cx="7620000" cy="4762500"/>
          </a:xfrm>
          <a:prstGeom prst="rect">
            <a:avLst/>
          </a:prstGeom>
        </p:spPr>
      </p:pic>
    </p:spTree>
    <p:extLst>
      <p:ext uri="{BB962C8B-B14F-4D97-AF65-F5344CB8AC3E}">
        <p14:creationId xmlns:p14="http://schemas.microsoft.com/office/powerpoint/2010/main" val="117461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AD011-A40C-E0F5-E87C-029EFC763EB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B27B16-526F-32EB-B998-A677FB541082}"/>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71EDBB95-88DC-92C6-FA38-90C8EF450925}"/>
              </a:ext>
            </a:extLst>
          </p:cNvPr>
          <p:cNvSpPr>
            <a:spLocks noGrp="1"/>
          </p:cNvSpPr>
          <p:nvPr>
            <p:ph type="title"/>
          </p:nvPr>
        </p:nvSpPr>
        <p:spPr/>
        <p:txBody>
          <a:bodyPr/>
          <a:lstStyle/>
          <a:p>
            <a:r>
              <a:rPr lang="en-US" dirty="0"/>
              <a:t>3, </a:t>
            </a:r>
            <a:r>
              <a:rPr lang="vi-VN" dirty="0"/>
              <a:t>Triển khai dự án</a:t>
            </a:r>
            <a:endParaRPr lang="en-US" dirty="0"/>
          </a:p>
        </p:txBody>
      </p:sp>
      <p:pic>
        <p:nvPicPr>
          <p:cNvPr id="10" name="Picture 9">
            <a:extLst>
              <a:ext uri="{FF2B5EF4-FFF2-40B4-BE49-F238E27FC236}">
                <a16:creationId xmlns:a16="http://schemas.microsoft.com/office/drawing/2014/main" id="{D2CE05DC-0904-5722-23B5-E0781E215E83}"/>
              </a:ext>
            </a:extLst>
          </p:cNvPr>
          <p:cNvPicPr>
            <a:picLocks noChangeAspect="1"/>
          </p:cNvPicPr>
          <p:nvPr/>
        </p:nvPicPr>
        <p:blipFill>
          <a:blip r:embed="rId2"/>
          <a:srcRect l="9810" r="2064"/>
          <a:stretch/>
        </p:blipFill>
        <p:spPr>
          <a:xfrm>
            <a:off x="940443" y="2039313"/>
            <a:ext cx="7545594" cy="3023851"/>
          </a:xfrm>
          <a:prstGeom prst="rect">
            <a:avLst/>
          </a:prstGeom>
        </p:spPr>
      </p:pic>
      <p:sp>
        <p:nvSpPr>
          <p:cNvPr id="11" name="TextBox 10">
            <a:extLst>
              <a:ext uri="{FF2B5EF4-FFF2-40B4-BE49-F238E27FC236}">
                <a16:creationId xmlns:a16="http://schemas.microsoft.com/office/drawing/2014/main" id="{67E14A1F-2C22-0425-10C3-9944365D7B0A}"/>
              </a:ext>
            </a:extLst>
          </p:cNvPr>
          <p:cNvSpPr txBox="1"/>
          <p:nvPr/>
        </p:nvSpPr>
        <p:spPr>
          <a:xfrm>
            <a:off x="448519" y="1021012"/>
            <a:ext cx="7225496" cy="461665"/>
          </a:xfrm>
          <a:prstGeom prst="rect">
            <a:avLst/>
          </a:prstGeom>
          <a:noFill/>
        </p:spPr>
        <p:txBody>
          <a:bodyPr wrap="square" rtlCol="0">
            <a:spAutoFit/>
          </a:bodyPr>
          <a:lstStyle/>
          <a:p>
            <a:r>
              <a:rPr lang="vi-VN" sz="2400" b="1" dirty="0"/>
              <a:t>Thư viện và công cụ sử dụng</a:t>
            </a:r>
            <a:endParaRPr lang="en-US" sz="2400" b="1" dirty="0"/>
          </a:p>
        </p:txBody>
      </p:sp>
    </p:spTree>
    <p:extLst>
      <p:ext uri="{BB962C8B-B14F-4D97-AF65-F5344CB8AC3E}">
        <p14:creationId xmlns:p14="http://schemas.microsoft.com/office/powerpoint/2010/main" val="3261045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4F37E-113A-C25C-85CB-DDEB13E7B62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7C1FE8-B251-BB50-FD98-AE7C9441EAFF}"/>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73AA13F9-EF6F-0C74-4FBD-B09EABBB139E}"/>
              </a:ext>
            </a:extLst>
          </p:cNvPr>
          <p:cNvSpPr>
            <a:spLocks noGrp="1"/>
          </p:cNvSpPr>
          <p:nvPr>
            <p:ph type="title"/>
          </p:nvPr>
        </p:nvSpPr>
        <p:spPr/>
        <p:txBody>
          <a:bodyPr/>
          <a:lstStyle/>
          <a:p>
            <a:r>
              <a:rPr lang="en-US" dirty="0"/>
              <a:t>3, </a:t>
            </a:r>
            <a:r>
              <a:rPr lang="vi-VN" dirty="0"/>
              <a:t>Triển khai dự án</a:t>
            </a:r>
            <a:endParaRPr lang="en-US" dirty="0"/>
          </a:p>
        </p:txBody>
      </p:sp>
      <p:sp>
        <p:nvSpPr>
          <p:cNvPr id="11" name="TextBox 10">
            <a:extLst>
              <a:ext uri="{FF2B5EF4-FFF2-40B4-BE49-F238E27FC236}">
                <a16:creationId xmlns:a16="http://schemas.microsoft.com/office/drawing/2014/main" id="{4FC552CB-08F4-CF1B-5CCC-09BCC3A73C9B}"/>
              </a:ext>
            </a:extLst>
          </p:cNvPr>
          <p:cNvSpPr txBox="1"/>
          <p:nvPr/>
        </p:nvSpPr>
        <p:spPr>
          <a:xfrm>
            <a:off x="483243" y="1159908"/>
            <a:ext cx="7225496" cy="461665"/>
          </a:xfrm>
          <a:prstGeom prst="rect">
            <a:avLst/>
          </a:prstGeom>
          <a:noFill/>
        </p:spPr>
        <p:txBody>
          <a:bodyPr wrap="square" rtlCol="0">
            <a:spAutoFit/>
          </a:bodyPr>
          <a:lstStyle/>
          <a:p>
            <a:r>
              <a:rPr lang="vi-VN" sz="2400" b="1" dirty="0"/>
              <a:t>Kết quả chương trình minh họa</a:t>
            </a:r>
            <a:endParaRPr lang="en-US" sz="2400" b="1" dirty="0"/>
          </a:p>
        </p:txBody>
      </p:sp>
      <p:sp>
        <p:nvSpPr>
          <p:cNvPr id="4" name="TextBox 3">
            <a:extLst>
              <a:ext uri="{FF2B5EF4-FFF2-40B4-BE49-F238E27FC236}">
                <a16:creationId xmlns:a16="http://schemas.microsoft.com/office/drawing/2014/main" id="{8CE1B8BE-6249-6E81-12D2-0BF1572958F7}"/>
              </a:ext>
            </a:extLst>
          </p:cNvPr>
          <p:cNvSpPr txBox="1"/>
          <p:nvPr/>
        </p:nvSpPr>
        <p:spPr>
          <a:xfrm>
            <a:off x="734991" y="1741990"/>
            <a:ext cx="7818699" cy="2125069"/>
          </a:xfrm>
          <a:prstGeom prst="rect">
            <a:avLst/>
          </a:prstGeom>
          <a:noFill/>
        </p:spPr>
        <p:txBody>
          <a:bodyPr wrap="square" rtlCol="0">
            <a:spAutoFit/>
          </a:bodyPr>
          <a:lstStyle/>
          <a:p>
            <a:pPr>
              <a:lnSpc>
                <a:spcPct val="150000"/>
              </a:lnSpc>
            </a:pPr>
            <a:r>
              <a:rPr lang="vi-VN" dirty="0"/>
              <a:t>Chương trình quản lý dân cư và thu phí là một giải pháp số hóa, hỗ trợ các tổ chức và cơ quan quản lý thực hiện hiệu quả các nhiệm vụ như:</a:t>
            </a:r>
          </a:p>
          <a:p>
            <a:pPr marL="285750" indent="-285750">
              <a:lnSpc>
                <a:spcPct val="150000"/>
              </a:lnSpc>
              <a:buFont typeface="Arial" panose="020B0604020202020204" pitchFamily="34" charset="0"/>
              <a:buChar char="•"/>
            </a:pPr>
            <a:r>
              <a:rPr lang="vi-VN" dirty="0"/>
              <a:t>Theo dõi thông tin cư dân.</a:t>
            </a:r>
          </a:p>
          <a:p>
            <a:pPr marL="285750" indent="-285750">
              <a:lnSpc>
                <a:spcPct val="150000"/>
              </a:lnSpc>
              <a:buFont typeface="Arial" panose="020B0604020202020204" pitchFamily="34" charset="0"/>
              <a:buChar char="•"/>
            </a:pPr>
            <a:r>
              <a:rPr lang="vi-VN" dirty="0"/>
              <a:t>Quản lý tài khoản người dùng.</a:t>
            </a:r>
          </a:p>
          <a:p>
            <a:pPr marL="285750" indent="-285750">
              <a:lnSpc>
                <a:spcPct val="150000"/>
              </a:lnSpc>
              <a:buFont typeface="Arial" panose="020B0604020202020204" pitchFamily="34" charset="0"/>
              <a:buChar char="•"/>
            </a:pPr>
            <a:r>
              <a:rPr lang="vi-VN" dirty="0"/>
              <a:t>Xử lý và cập nhật dữ liệu tài chính liên quan đến việc thu phí dịch vụ.</a:t>
            </a:r>
            <a:endParaRPr lang="en-US" dirty="0"/>
          </a:p>
        </p:txBody>
      </p:sp>
    </p:spTree>
    <p:extLst>
      <p:ext uri="{BB962C8B-B14F-4D97-AF65-F5344CB8AC3E}">
        <p14:creationId xmlns:p14="http://schemas.microsoft.com/office/powerpoint/2010/main" val="2371300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0231C-8A47-26A5-198A-F5B348CD3BB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8DB6A7-05F4-A865-19A9-78ACA3940435}"/>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29813182-906C-D67F-C1C5-F585B8F5984D}"/>
              </a:ext>
            </a:extLst>
          </p:cNvPr>
          <p:cNvSpPr>
            <a:spLocks noGrp="1"/>
          </p:cNvSpPr>
          <p:nvPr>
            <p:ph type="title"/>
          </p:nvPr>
        </p:nvSpPr>
        <p:spPr/>
        <p:txBody>
          <a:bodyPr/>
          <a:lstStyle/>
          <a:p>
            <a:r>
              <a:rPr lang="en-US" dirty="0"/>
              <a:t>3, </a:t>
            </a:r>
            <a:r>
              <a:rPr lang="vi-VN" dirty="0"/>
              <a:t>Triển khai dự án</a:t>
            </a:r>
            <a:endParaRPr lang="en-US" dirty="0"/>
          </a:p>
        </p:txBody>
      </p:sp>
      <p:sp>
        <p:nvSpPr>
          <p:cNvPr id="11" name="TextBox 10">
            <a:extLst>
              <a:ext uri="{FF2B5EF4-FFF2-40B4-BE49-F238E27FC236}">
                <a16:creationId xmlns:a16="http://schemas.microsoft.com/office/drawing/2014/main" id="{A7C44A45-96C9-E39C-934A-91D547C36C8E}"/>
              </a:ext>
            </a:extLst>
          </p:cNvPr>
          <p:cNvSpPr txBox="1"/>
          <p:nvPr/>
        </p:nvSpPr>
        <p:spPr>
          <a:xfrm>
            <a:off x="483243" y="1159908"/>
            <a:ext cx="7225496" cy="461665"/>
          </a:xfrm>
          <a:prstGeom prst="rect">
            <a:avLst/>
          </a:prstGeom>
          <a:noFill/>
        </p:spPr>
        <p:txBody>
          <a:bodyPr wrap="square" rtlCol="0">
            <a:spAutoFit/>
          </a:bodyPr>
          <a:lstStyle/>
          <a:p>
            <a:r>
              <a:rPr lang="vi-VN" sz="2400" b="1" dirty="0"/>
              <a:t>Mục tiêu của chương trình</a:t>
            </a:r>
            <a:endParaRPr lang="en-US" sz="2400" b="1" dirty="0"/>
          </a:p>
        </p:txBody>
      </p:sp>
      <p:sp>
        <p:nvSpPr>
          <p:cNvPr id="5" name="TextBox 4">
            <a:extLst>
              <a:ext uri="{FF2B5EF4-FFF2-40B4-BE49-F238E27FC236}">
                <a16:creationId xmlns:a16="http://schemas.microsoft.com/office/drawing/2014/main" id="{E57058E8-DCDD-C3CD-2F05-B624C435B16C}"/>
              </a:ext>
            </a:extLst>
          </p:cNvPr>
          <p:cNvSpPr txBox="1"/>
          <p:nvPr/>
        </p:nvSpPr>
        <p:spPr>
          <a:xfrm>
            <a:off x="1096699" y="1911030"/>
            <a:ext cx="7098178" cy="3787062"/>
          </a:xfrm>
          <a:prstGeom prst="rect">
            <a:avLst/>
          </a:prstGeom>
          <a:noFill/>
        </p:spPr>
        <p:txBody>
          <a:bodyPr wrap="square" rtlCol="0">
            <a:spAutoFit/>
          </a:bodyPr>
          <a:lstStyle/>
          <a:p>
            <a:pPr marL="342900" indent="-342900">
              <a:lnSpc>
                <a:spcPct val="150000"/>
              </a:lnSpc>
              <a:buAutoNum type="arabicPeriod"/>
            </a:pPr>
            <a:r>
              <a:rPr lang="vi-VN" b="1" dirty="0"/>
              <a:t>Tự động hóa quy trình</a:t>
            </a:r>
            <a:r>
              <a:rPr lang="vi-VN" dirty="0"/>
              <a:t>: Giảm thiểu khối lượng công việc thủ công thông qua việc ứng dụng công nghệ, tiết kiệm thời gian và công sức.</a:t>
            </a:r>
          </a:p>
          <a:p>
            <a:pPr marL="342900" indent="-342900">
              <a:lnSpc>
                <a:spcPct val="150000"/>
              </a:lnSpc>
              <a:buAutoNum type="arabicPeriod"/>
            </a:pPr>
            <a:r>
              <a:rPr lang="vi-VN" b="1" dirty="0"/>
              <a:t>Đảm bảo minh bạch và chính xác: </a:t>
            </a:r>
            <a:r>
              <a:rPr lang="vi-VN" dirty="0"/>
              <a:t>Các dữ liệu cư dân, khoản phí và lịch sử giao dịch đều được lưu trữ rõ ràng, dễ dàng truy xuất và kiểm tra.</a:t>
            </a:r>
          </a:p>
          <a:p>
            <a:pPr marL="342900" indent="-342900">
              <a:lnSpc>
                <a:spcPct val="150000"/>
              </a:lnSpc>
              <a:buAutoNum type="arabicPeriod"/>
            </a:pPr>
            <a:r>
              <a:rPr lang="vi-VN" b="1" dirty="0"/>
              <a:t>Tăng trải nghiệm người dùng:</a:t>
            </a:r>
            <a:r>
              <a:rPr lang="vi-VN" dirty="0"/>
              <a:t> Cư dân có thể dễ dàng tra cứu thông tin tài khoản, thanh toán và quản lý có thể cập nhật hồ sơ một cách nhanh chóng, chính xác.</a:t>
            </a:r>
            <a:endParaRPr lang="en-US" dirty="0"/>
          </a:p>
        </p:txBody>
      </p:sp>
    </p:spTree>
    <p:extLst>
      <p:ext uri="{BB962C8B-B14F-4D97-AF65-F5344CB8AC3E}">
        <p14:creationId xmlns:p14="http://schemas.microsoft.com/office/powerpoint/2010/main" val="3725140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88FE1-976E-4C08-5A93-C911DB4351D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2D95C9-5508-4E78-05B0-F37A47796B1B}"/>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14347812-8325-5C23-9DE6-6079223240CE}"/>
              </a:ext>
            </a:extLst>
          </p:cNvPr>
          <p:cNvSpPr>
            <a:spLocks noGrp="1"/>
          </p:cNvSpPr>
          <p:nvPr>
            <p:ph type="title"/>
          </p:nvPr>
        </p:nvSpPr>
        <p:spPr/>
        <p:txBody>
          <a:bodyPr/>
          <a:lstStyle/>
          <a:p>
            <a:r>
              <a:rPr lang="en-US" dirty="0"/>
              <a:t>3, </a:t>
            </a:r>
            <a:r>
              <a:rPr lang="vi-VN" dirty="0"/>
              <a:t>Triển khai dự án</a:t>
            </a:r>
            <a:endParaRPr lang="en-US" dirty="0"/>
          </a:p>
        </p:txBody>
      </p:sp>
      <p:sp>
        <p:nvSpPr>
          <p:cNvPr id="11" name="TextBox 10">
            <a:extLst>
              <a:ext uri="{FF2B5EF4-FFF2-40B4-BE49-F238E27FC236}">
                <a16:creationId xmlns:a16="http://schemas.microsoft.com/office/drawing/2014/main" id="{7ED5122C-940A-B370-15DF-BC17562919CF}"/>
              </a:ext>
            </a:extLst>
          </p:cNvPr>
          <p:cNvSpPr txBox="1"/>
          <p:nvPr/>
        </p:nvSpPr>
        <p:spPr>
          <a:xfrm>
            <a:off x="373284" y="963138"/>
            <a:ext cx="7225496" cy="430887"/>
          </a:xfrm>
          <a:prstGeom prst="rect">
            <a:avLst/>
          </a:prstGeom>
          <a:noFill/>
        </p:spPr>
        <p:txBody>
          <a:bodyPr wrap="square" rtlCol="0">
            <a:spAutoFit/>
          </a:bodyPr>
          <a:lstStyle/>
          <a:p>
            <a:r>
              <a:rPr lang="vi-VN" sz="2200" b="1" dirty="0"/>
              <a:t>Chức năng nổi bật :</a:t>
            </a:r>
            <a:endParaRPr lang="en-US" sz="2200" b="1" dirty="0"/>
          </a:p>
        </p:txBody>
      </p:sp>
      <p:sp>
        <p:nvSpPr>
          <p:cNvPr id="5" name="TextBox 4">
            <a:extLst>
              <a:ext uri="{FF2B5EF4-FFF2-40B4-BE49-F238E27FC236}">
                <a16:creationId xmlns:a16="http://schemas.microsoft.com/office/drawing/2014/main" id="{F59CD92C-B06E-2EF6-9315-A7977B0576F2}"/>
              </a:ext>
            </a:extLst>
          </p:cNvPr>
          <p:cNvSpPr txBox="1"/>
          <p:nvPr/>
        </p:nvSpPr>
        <p:spPr>
          <a:xfrm>
            <a:off x="642394" y="1418788"/>
            <a:ext cx="8144995" cy="33765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600" b="1" dirty="0"/>
              <a:t>Quản lý tài khoản cư dân: </a:t>
            </a:r>
            <a:r>
              <a:rPr lang="vi-VN" sz="1600" dirty="0"/>
              <a:t>Cung cấp giao diện đơn giản để tạo, sửa, xóa thông tin người dùng. Phân quyền tài khoản (ADMIN, USER) đảm bảo hệ thống an toàn và bảo mật.</a:t>
            </a:r>
          </a:p>
          <a:p>
            <a:pPr marL="285750" indent="-285750">
              <a:lnSpc>
                <a:spcPct val="150000"/>
              </a:lnSpc>
              <a:buFont typeface="Arial" panose="020B0604020202020204" pitchFamily="34" charset="0"/>
              <a:buChar char="•"/>
            </a:pPr>
            <a:r>
              <a:rPr lang="vi-VN" sz="1600" b="1" dirty="0"/>
              <a:t>Thu phí dịch vụ: </a:t>
            </a:r>
            <a:r>
              <a:rPr lang="vi-VN" sz="1600" dirty="0"/>
              <a:t>Ghi nhận thông tin các khoản phí dịch vụ theo từng cư dân, bao gồm phí quản lý, điện nước, và các dịch vụ khác.</a:t>
            </a:r>
          </a:p>
          <a:p>
            <a:pPr marL="285750" indent="-285750">
              <a:lnSpc>
                <a:spcPct val="150000"/>
              </a:lnSpc>
              <a:buFont typeface="Arial" panose="020B0604020202020204" pitchFamily="34" charset="0"/>
              <a:buChar char="•"/>
            </a:pPr>
            <a:r>
              <a:rPr lang="vi-VN" sz="1600" b="1" dirty="0"/>
              <a:t>Phân trang và lọc dữ liệu: </a:t>
            </a:r>
            <a:r>
              <a:rPr lang="vi-VN" sz="1600" dirty="0"/>
              <a:t>Hỗ trợ quản lý dữ liệu cư dân lớn nhờ tính năng phân trang và tìm kiếm theo các tiêu chí như tên, mã cư dân.</a:t>
            </a:r>
          </a:p>
          <a:p>
            <a:pPr marL="285750" indent="-285750">
              <a:lnSpc>
                <a:spcPct val="150000"/>
              </a:lnSpc>
              <a:buFont typeface="Arial" panose="020B0604020202020204" pitchFamily="34" charset="0"/>
              <a:buChar char="•"/>
            </a:pPr>
            <a:r>
              <a:rPr lang="vi-VN" sz="1600" b="1" dirty="0"/>
              <a:t>Bảo mật thông tin:</a:t>
            </a:r>
            <a:r>
              <a:rPr lang="vi-VN" sz="1600" dirty="0"/>
              <a:t> Sử dụng mã hóa mật khẩu với công nghệ tiên tiến (</a:t>
            </a:r>
            <a:r>
              <a:rPr lang="vi-VN" sz="1600" dirty="0" err="1"/>
              <a:t>BCrypt</a:t>
            </a:r>
            <a:r>
              <a:rPr lang="vi-VN" sz="1600" dirty="0"/>
              <a:t>),đảm bảo dữ liệu người dùng được bảo vệ tốt nhất.</a:t>
            </a:r>
            <a:endParaRPr lang="en-US" sz="1600" dirty="0"/>
          </a:p>
        </p:txBody>
      </p:sp>
      <p:sp>
        <p:nvSpPr>
          <p:cNvPr id="6" name="TextBox 5">
            <a:extLst>
              <a:ext uri="{FF2B5EF4-FFF2-40B4-BE49-F238E27FC236}">
                <a16:creationId xmlns:a16="http://schemas.microsoft.com/office/drawing/2014/main" id="{A2E3F701-672C-4843-8962-6A6CA6462F63}"/>
              </a:ext>
            </a:extLst>
          </p:cNvPr>
          <p:cNvSpPr txBox="1"/>
          <p:nvPr/>
        </p:nvSpPr>
        <p:spPr>
          <a:xfrm>
            <a:off x="477456" y="5008325"/>
            <a:ext cx="7225496" cy="430887"/>
          </a:xfrm>
          <a:prstGeom prst="rect">
            <a:avLst/>
          </a:prstGeom>
          <a:noFill/>
        </p:spPr>
        <p:txBody>
          <a:bodyPr wrap="square" rtlCol="0">
            <a:spAutoFit/>
          </a:bodyPr>
          <a:lstStyle/>
          <a:p>
            <a:r>
              <a:rPr lang="vi-VN" sz="2200" b="1" dirty="0"/>
              <a:t>Kết quả đạt được :</a:t>
            </a:r>
            <a:endParaRPr lang="en-US" sz="2200" b="1" dirty="0"/>
          </a:p>
        </p:txBody>
      </p:sp>
      <p:sp>
        <p:nvSpPr>
          <p:cNvPr id="7" name="TextBox 6">
            <a:extLst>
              <a:ext uri="{FF2B5EF4-FFF2-40B4-BE49-F238E27FC236}">
                <a16:creationId xmlns:a16="http://schemas.microsoft.com/office/drawing/2014/main" id="{0B006629-ABD2-4333-4243-80BF096199FF}"/>
              </a:ext>
            </a:extLst>
          </p:cNvPr>
          <p:cNvSpPr txBox="1"/>
          <p:nvPr/>
        </p:nvSpPr>
        <p:spPr>
          <a:xfrm>
            <a:off x="925974" y="5486259"/>
            <a:ext cx="7396224" cy="584775"/>
          </a:xfrm>
          <a:prstGeom prst="rect">
            <a:avLst/>
          </a:prstGeom>
          <a:noFill/>
        </p:spPr>
        <p:txBody>
          <a:bodyPr wrap="square" rtlCol="0">
            <a:spAutoFit/>
          </a:bodyPr>
          <a:lstStyle/>
          <a:p>
            <a:r>
              <a:rPr lang="vi-VN" sz="1600" dirty="0"/>
              <a:t>Chương trình giúp nâng cao hiệu quả quản lý, tối ưu hóa quy trình thu phí và mang lại sự hài lòng cho cư dân cũng như đội ngũ quản lý.</a:t>
            </a:r>
            <a:endParaRPr lang="en-US" sz="1600" dirty="0"/>
          </a:p>
        </p:txBody>
      </p:sp>
    </p:spTree>
    <p:extLst>
      <p:ext uri="{BB962C8B-B14F-4D97-AF65-F5344CB8AC3E}">
        <p14:creationId xmlns:p14="http://schemas.microsoft.com/office/powerpoint/2010/main" val="223890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dirty="0"/>
              <a:t>4, </a:t>
            </a:r>
            <a:r>
              <a:rPr lang="vi-VN" dirty="0"/>
              <a:t>Chức năng phi hệ thống</a:t>
            </a:r>
            <a:endParaRPr lang="en-US" dirty="0"/>
          </a:p>
        </p:txBody>
      </p:sp>
      <p:pic>
        <p:nvPicPr>
          <p:cNvPr id="4" name="Hình ảnh 3" descr="Ảnh có chứa văn bản, ảnh chụp màn hình, Phông chữ, thiết kế đồ họa&#10;&#10;Mô tả được tạo tự động">
            <a:extLst>
              <a:ext uri="{FF2B5EF4-FFF2-40B4-BE49-F238E27FC236}">
                <a16:creationId xmlns:a16="http://schemas.microsoft.com/office/drawing/2014/main" id="{BF760970-7B73-DBC3-01D0-09608E6B4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23" y="1417548"/>
            <a:ext cx="8563154" cy="4281577"/>
          </a:xfrm>
          <a:prstGeom prst="rect">
            <a:avLst/>
          </a:prstGeom>
        </p:spPr>
      </p:pic>
    </p:spTree>
    <p:extLst>
      <p:ext uri="{BB962C8B-B14F-4D97-AF65-F5344CB8AC3E}">
        <p14:creationId xmlns:p14="http://schemas.microsoft.com/office/powerpoint/2010/main" val="134184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6AF0D-13B3-030F-2328-73CA53BAFC5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CBAF31-36E3-422A-AC06-4B6022DFA6F5}"/>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5" name="Title 4">
            <a:extLst>
              <a:ext uri="{FF2B5EF4-FFF2-40B4-BE49-F238E27FC236}">
                <a16:creationId xmlns:a16="http://schemas.microsoft.com/office/drawing/2014/main" id="{8959C132-3393-51C1-A11E-45DE8419E4A7}"/>
              </a:ext>
            </a:extLst>
          </p:cNvPr>
          <p:cNvSpPr>
            <a:spLocks noGrp="1"/>
          </p:cNvSpPr>
          <p:nvPr>
            <p:ph type="title"/>
          </p:nvPr>
        </p:nvSpPr>
        <p:spPr/>
        <p:txBody>
          <a:bodyPr/>
          <a:lstStyle/>
          <a:p>
            <a:r>
              <a:rPr lang="en-US" dirty="0"/>
              <a:t>4, </a:t>
            </a:r>
            <a:r>
              <a:rPr lang="vi-VN" dirty="0"/>
              <a:t>Chức năng phi hệ thống</a:t>
            </a:r>
            <a:endParaRPr lang="en-US" dirty="0"/>
          </a:p>
        </p:txBody>
      </p:sp>
      <p:sp>
        <p:nvSpPr>
          <p:cNvPr id="6" name="TextBox 5">
            <a:extLst>
              <a:ext uri="{FF2B5EF4-FFF2-40B4-BE49-F238E27FC236}">
                <a16:creationId xmlns:a16="http://schemas.microsoft.com/office/drawing/2014/main" id="{FCA7600D-A814-2D97-0E80-665C0FC638B2}"/>
              </a:ext>
            </a:extLst>
          </p:cNvPr>
          <p:cNvSpPr txBox="1"/>
          <p:nvPr/>
        </p:nvSpPr>
        <p:spPr>
          <a:xfrm>
            <a:off x="316101" y="1273240"/>
            <a:ext cx="8717940" cy="5298886"/>
          </a:xfrm>
          <a:prstGeom prst="rect">
            <a:avLst/>
          </a:prstGeom>
          <a:noFill/>
        </p:spPr>
        <p:txBody>
          <a:bodyPr wrap="square" rtlCol="0">
            <a:spAutoFit/>
          </a:bodyPr>
          <a:lstStyle/>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Chức</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năng</a:t>
            </a:r>
            <a:r>
              <a:rPr lang="en-US" sz="1500" b="1" dirty="0">
                <a:effectLst/>
                <a:latin typeface="Arial" panose="020B0604020202020204" pitchFamily="34" charset="0"/>
                <a:ea typeface="Calibri" panose="020F0502020204030204" pitchFamily="34" charset="0"/>
                <a:cs typeface="Arial" panose="020B0604020202020204" pitchFamily="34" charset="0"/>
              </a:rPr>
              <a:t> </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Hô</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trơ</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nhiều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quản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vi-VN" sz="1500" dirty="0">
                <a:effectLst/>
                <a:latin typeface="Arial" panose="020B0604020202020204" pitchFamily="34" charset="0"/>
                <a:ea typeface="Calibri" panose="020F0502020204030204" pitchFamily="34" charset="0"/>
                <a:cs typeface="Arial" panose="020B0604020202020204" pitchFamily="34" charset="0"/>
              </a:rPr>
              <a:t>lý và</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dân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cư</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truy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cập</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đồng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thời</a:t>
            </a:r>
            <a:r>
              <a:rPr lang="en-US" sz="1500" dirty="0">
                <a:effectLst/>
                <a:latin typeface="Arial" panose="020B0604020202020204" pitchFamily="34" charset="0"/>
                <a:ea typeface="Calibri" panose="020F0502020204030204" pitchFamily="34" charset="0"/>
                <a:cs typeface="Arial" panose="020B0604020202020204" pitchFamily="34" charset="0"/>
              </a:rPr>
              <a:t> </a:t>
            </a: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Quản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ly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thông</a:t>
            </a:r>
            <a:r>
              <a:rPr lang="en-US" sz="1500" dirty="0">
                <a:effectLst/>
                <a:latin typeface="Arial" panose="020B0604020202020204" pitchFamily="34" charset="0"/>
                <a:ea typeface="Calibri" panose="020F0502020204030204" pitchFamily="34" charset="0"/>
                <a:cs typeface="Arial" panose="020B0604020202020204" pitchFamily="34" charset="0"/>
              </a:rPr>
              <a:t> tin </a:t>
            </a:r>
            <a:r>
              <a:rPr lang="en-US" sz="1500" dirty="0" err="1">
                <a:effectLst/>
                <a:latin typeface="Arial" panose="020B0604020202020204" pitchFamily="34" charset="0"/>
                <a:ea typeface="Calibri" panose="020F0502020204030204" pitchFamily="34" charset="0"/>
                <a:cs typeface="Arial" panose="020B0604020202020204" pitchFamily="34" charset="0"/>
              </a:rPr>
              <a:t>nhân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khẩu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hô</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khẩu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thông</a:t>
            </a:r>
            <a:r>
              <a:rPr lang="en-US" sz="1500" dirty="0">
                <a:effectLst/>
                <a:latin typeface="Arial" panose="020B0604020202020204" pitchFamily="34" charset="0"/>
                <a:ea typeface="Calibri" panose="020F0502020204030204" pitchFamily="34" charset="0"/>
                <a:cs typeface="Arial" panose="020B0604020202020204" pitchFamily="34" charset="0"/>
              </a:rPr>
              <a:t> tin </a:t>
            </a:r>
            <a:r>
              <a:rPr lang="en-US" sz="1500" dirty="0" err="1">
                <a:effectLst/>
                <a:latin typeface="Arial" panose="020B0604020202020204" pitchFamily="34" charset="0"/>
                <a:ea typeface="Calibri" panose="020F0502020204030204" pitchFamily="34" charset="0"/>
                <a:cs typeface="Arial" panose="020B0604020202020204" pitchFamily="34" charset="0"/>
              </a:rPr>
              <a:t>thu</a:t>
            </a:r>
            <a:r>
              <a:rPr lang="en-US" sz="1500" dirty="0">
                <a:effectLst/>
                <a:latin typeface="Arial" panose="020B0604020202020204" pitchFamily="34" charset="0"/>
                <a:ea typeface="Calibri" panose="020F0502020204030204" pitchFamily="34" charset="0"/>
                <a:cs typeface="Arial" panose="020B0604020202020204" pitchFamily="34" charset="0"/>
              </a:rPr>
              <a:t> phí </a:t>
            </a:r>
            <a:r>
              <a:rPr lang="en-US" sz="1500" dirty="0" err="1">
                <a:effectLst/>
                <a:latin typeface="Arial" panose="020B0604020202020204" pitchFamily="34" charset="0"/>
                <a:ea typeface="Calibri" panose="020F0502020204030204" pitchFamily="34" charset="0"/>
                <a:cs typeface="Arial" panose="020B0604020202020204" pitchFamily="34" charset="0"/>
              </a:rPr>
              <a:t>va</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khoản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của</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các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hô</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dân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cư</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Tính</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dê</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dùng</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vi-VN" sz="1500" dirty="0">
                <a:effectLst/>
                <a:latin typeface="Arial" panose="020B0604020202020204" pitchFamily="34" charset="0"/>
                <a:ea typeface="Calibri" panose="020F0502020204030204" pitchFamily="34" charset="0"/>
                <a:cs typeface="Arial" panose="020B0604020202020204" pitchFamily="34" charset="0"/>
              </a:rPr>
              <a:t>Giao diện </a:t>
            </a:r>
            <a:r>
              <a:rPr lang="vi-VN" sz="1500" dirty="0" err="1">
                <a:effectLst/>
                <a:latin typeface="Arial" panose="020B0604020202020204" pitchFamily="34" charset="0"/>
                <a:ea typeface="Calibri" panose="020F0502020204030204" pitchFamily="34" charset="0"/>
                <a:cs typeface="Arial" panose="020B0604020202020204" pitchFamily="34" charset="0"/>
              </a:rPr>
              <a:t>nguời</a:t>
            </a:r>
            <a:r>
              <a:rPr lang="vi-VN" sz="1500" dirty="0">
                <a:effectLst/>
                <a:latin typeface="Arial" panose="020B0604020202020204" pitchFamily="34" charset="0"/>
                <a:ea typeface="Calibri" panose="020F0502020204030204" pitchFamily="34" charset="0"/>
                <a:cs typeface="Arial" panose="020B0604020202020204" pitchFamily="34" charset="0"/>
              </a:rPr>
              <a:t> dùng tương thích Windows 7/ </a:t>
            </a:r>
            <a:r>
              <a:rPr lang="vi-VN" sz="1500" dirty="0" err="1">
                <a:effectLst/>
                <a:latin typeface="Arial" panose="020B0604020202020204" pitchFamily="34" charset="0"/>
                <a:ea typeface="Calibri" panose="020F0502020204030204" pitchFamily="34" charset="0"/>
                <a:cs typeface="Arial" panose="020B0604020202020204" pitchFamily="34" charset="0"/>
              </a:rPr>
              <a:t>Window</a:t>
            </a:r>
            <a:r>
              <a:rPr lang="vi-VN" sz="1500" dirty="0">
                <a:effectLst/>
                <a:latin typeface="Arial" panose="020B0604020202020204" pitchFamily="34" charset="0"/>
                <a:ea typeface="Calibri" panose="020F0502020204030204" pitchFamily="34" charset="0"/>
                <a:cs typeface="Arial" panose="020B0604020202020204" pitchFamily="34" charset="0"/>
              </a:rPr>
              <a:t> 10. Thân thiện.</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Tính</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ổn</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định</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Hệ</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thống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phải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hoạt</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động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liên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tục</a:t>
            </a:r>
            <a:r>
              <a:rPr lang="en-US" sz="1500" dirty="0">
                <a:effectLst/>
                <a:latin typeface="Arial" panose="020B0604020202020204" pitchFamily="34" charset="0"/>
                <a:ea typeface="Calibri" panose="020F0502020204030204" pitchFamily="34" charset="0"/>
                <a:cs typeface="Arial" panose="020B0604020202020204" pitchFamily="34" charset="0"/>
              </a:rPr>
              <a:t> 24 </a:t>
            </a:r>
            <a:r>
              <a:rPr lang="en-US" sz="1500" dirty="0" err="1">
                <a:effectLst/>
                <a:latin typeface="Arial" panose="020B0604020202020204" pitchFamily="34" charset="0"/>
                <a:ea typeface="Calibri" panose="020F0502020204030204" pitchFamily="34" charset="0"/>
                <a:cs typeface="Arial" panose="020B0604020202020204" pitchFamily="34" charset="0"/>
              </a:rPr>
              <a:t>giờ</a:t>
            </a:r>
            <a:r>
              <a:rPr lang="en-US" sz="1500" dirty="0">
                <a:effectLst/>
                <a:latin typeface="Arial" panose="020B0604020202020204" pitchFamily="34" charset="0"/>
                <a:ea typeface="Calibri" panose="020F0502020204030204" pitchFamily="34" charset="0"/>
                <a:cs typeface="Arial" panose="020B0604020202020204" pitchFamily="34" charset="0"/>
              </a:rPr>
              <a:t>/</a:t>
            </a:r>
            <a:r>
              <a:rPr lang="en-US" sz="1500" dirty="0" err="1">
                <a:effectLst/>
                <a:latin typeface="Arial" panose="020B0604020202020204" pitchFamily="34" charset="0"/>
                <a:ea typeface="Calibri" panose="020F0502020204030204" pitchFamily="34" charset="0"/>
                <a:cs typeface="Arial" panose="020B0604020202020204" pitchFamily="34" charset="0"/>
              </a:rPr>
              <a:t>ngày</a:t>
            </a:r>
            <a:r>
              <a:rPr lang="en-US" sz="1500" dirty="0">
                <a:effectLst/>
                <a:latin typeface="Arial" panose="020B0604020202020204" pitchFamily="34" charset="0"/>
                <a:ea typeface="Calibri" panose="020F0502020204030204" pitchFamily="34" charset="0"/>
                <a:cs typeface="Arial" panose="020B0604020202020204" pitchFamily="34" charset="0"/>
              </a:rPr>
              <a:t>, 7 </a:t>
            </a:r>
            <a:r>
              <a:rPr lang="en-US" sz="1500" dirty="0" err="1">
                <a:effectLst/>
                <a:latin typeface="Arial" panose="020B0604020202020204" pitchFamily="34" charset="0"/>
                <a:ea typeface="Calibri" panose="020F0502020204030204" pitchFamily="34" charset="0"/>
                <a:cs typeface="Arial" panose="020B0604020202020204" pitchFamily="34" charset="0"/>
              </a:rPr>
              <a:t>ngày</a:t>
            </a:r>
            <a:r>
              <a:rPr lang="en-US" sz="1500" dirty="0">
                <a:effectLst/>
                <a:latin typeface="Arial" panose="020B0604020202020204" pitchFamily="34" charset="0"/>
                <a:ea typeface="Calibri" panose="020F0502020204030204" pitchFamily="34" charset="0"/>
                <a:cs typeface="Arial" panose="020B0604020202020204" pitchFamily="34" charset="0"/>
              </a:rPr>
              <a:t>/</a:t>
            </a:r>
            <a:r>
              <a:rPr lang="en-US" sz="1500" dirty="0" err="1">
                <a:effectLst/>
                <a:latin typeface="Arial" panose="020B0604020202020204" pitchFamily="34" charset="0"/>
                <a:ea typeface="Calibri" panose="020F0502020204030204" pitchFamily="34" charset="0"/>
                <a:cs typeface="Arial" panose="020B0604020202020204" pitchFamily="34" charset="0"/>
              </a:rPr>
              <a:t>tuần</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Hiệu</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suất</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Hệ</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thống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phải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hỗ</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trợ</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đến</a:t>
            </a:r>
            <a:r>
              <a:rPr lang="en-US" sz="1500" dirty="0">
                <a:effectLst/>
                <a:latin typeface="Arial" panose="020B0604020202020204" pitchFamily="34" charset="0"/>
                <a:ea typeface="Calibri" panose="020F0502020204030204" pitchFamily="34" charset="0"/>
                <a:cs typeface="Arial" panose="020B0604020202020204" pitchFamily="34" charset="0"/>
              </a:rPr>
              <a:t> 1000 </a:t>
            </a:r>
            <a:r>
              <a:rPr lang="en-US" sz="1500" dirty="0" err="1">
                <a:effectLst/>
                <a:latin typeface="Arial" panose="020B0604020202020204" pitchFamily="34" charset="0"/>
                <a:ea typeface="Calibri" panose="020F0502020204030204" pitchFamily="34" charset="0"/>
                <a:cs typeface="Arial" panose="020B0604020202020204" pitchFamily="34" charset="0"/>
              </a:rPr>
              <a:t>người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dùng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truy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xuất</a:t>
            </a:r>
            <a:r>
              <a:rPr lang="en-US" sz="1500" dirty="0">
                <a:effectLst/>
                <a:latin typeface="Arial" panose="020B0604020202020204" pitchFamily="34" charset="0"/>
                <a:ea typeface="Calibri" panose="020F0502020204030204" pitchFamily="34" charset="0"/>
                <a:cs typeface="Arial" panose="020B0604020202020204" pitchFamily="34" charset="0"/>
              </a:rPr>
              <a:t> CSDL </a:t>
            </a:r>
            <a:r>
              <a:rPr lang="en-US" sz="1500" dirty="0" err="1">
                <a:effectLst/>
                <a:latin typeface="Arial" panose="020B0604020202020204" pitchFamily="34" charset="0"/>
                <a:ea typeface="Calibri" panose="020F0502020204030204" pitchFamily="34" charset="0"/>
                <a:cs typeface="Arial" panose="020B0604020202020204" pitchFamily="34" charset="0"/>
              </a:rPr>
              <a:t>trung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tâm</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đồng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thời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bất</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kỳ</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lúc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nào</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và</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đến</a:t>
            </a:r>
            <a:r>
              <a:rPr lang="en-US" sz="1500" dirty="0">
                <a:effectLst/>
                <a:latin typeface="Arial" panose="020B0604020202020204" pitchFamily="34" charset="0"/>
                <a:ea typeface="Calibri" panose="020F0502020204030204" pitchFamily="34" charset="0"/>
                <a:cs typeface="Arial" panose="020B0604020202020204" pitchFamily="34" charset="0"/>
              </a:rPr>
              <a:t> 500 </a:t>
            </a:r>
            <a:r>
              <a:rPr lang="en-US" sz="1500" dirty="0" err="1">
                <a:effectLst/>
                <a:latin typeface="Arial" panose="020B0604020202020204" pitchFamily="34" charset="0"/>
                <a:ea typeface="Calibri" panose="020F0502020204030204" pitchFamily="34" charset="0"/>
                <a:cs typeface="Arial" panose="020B0604020202020204" pitchFamily="34" charset="0"/>
              </a:rPr>
              <a:t>người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dùng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truy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xuất</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các</a:t>
            </a:r>
            <a:r>
              <a:rPr lang="en-US" sz="1500" dirty="0">
                <a:effectLst/>
                <a:latin typeface="Arial" panose="020B0604020202020204" pitchFamily="34" charset="0"/>
                <a:ea typeface="Calibri" panose="020F0502020204030204" pitchFamily="34" charset="0"/>
                <a:cs typeface="Arial" panose="020B0604020202020204" pitchFamily="34" charset="0"/>
              </a:rPr>
              <a:t> server </a:t>
            </a:r>
            <a:r>
              <a:rPr lang="en-US" sz="1500" dirty="0" err="1">
                <a:effectLst/>
                <a:latin typeface="Arial" panose="020B0604020202020204" pitchFamily="34" charset="0"/>
                <a:ea typeface="Calibri" panose="020F0502020204030204" pitchFamily="34" charset="0"/>
                <a:cs typeface="Arial" panose="020B0604020202020204" pitchFamily="34" charset="0"/>
              </a:rPr>
              <a:t>cục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bộ</a:t>
            </a:r>
            <a:r>
              <a:rPr lang="en-US" sz="1500" dirty="0">
                <a:effectLst/>
                <a:latin typeface="Arial" panose="020B0604020202020204" pitchFamily="34" charset="0"/>
                <a:ea typeface="Calibri" panose="020F0502020204030204" pitchFamily="34" charset="0"/>
                <a:cs typeface="Arial" panose="020B0604020202020204" pitchFamily="34" charset="0"/>
              </a:rPr>
              <a:t>. </a:t>
            </a: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Hoàn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thành</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các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thao</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tác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nhanh</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chuyển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giao</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diện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không</a:t>
            </a:r>
            <a:r>
              <a:rPr lang="en-US" sz="1500" dirty="0">
                <a:effectLst/>
                <a:latin typeface="Arial" panose="020B0604020202020204" pitchFamily="34" charset="0"/>
                <a:ea typeface="Calibri" panose="020F0502020204030204" pitchFamily="34" charset="0"/>
                <a:cs typeface="Arial" panose="020B0604020202020204" pitchFamily="34" charset="0"/>
              </a:rPr>
              <a:t> quá 2s</a:t>
            </a: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Sư</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hô</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trơ</a:t>
            </a:r>
            <a:r>
              <a:rPr lang="en-US" sz="1500" b="1" dirty="0">
                <a:effectLst/>
                <a:latin typeface="Arial" panose="020B0604020202020204" pitchFamily="34" charset="0"/>
                <a:ea typeface="Calibri" panose="020F0502020204030204" pitchFamily="34" charset="0"/>
                <a:cs typeface="Arial" panose="020B0604020202020204" pitchFamily="34" charset="0"/>
              </a:rPr>
              <a:t>̣</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Không</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Các</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ràng</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buộc</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thiết</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kê</a:t>
            </a:r>
            <a:r>
              <a:rPr lang="en-US" sz="1500" b="1" dirty="0">
                <a:effectLst/>
                <a:latin typeface="Arial" panose="020B0604020202020204" pitchFamily="34" charset="0"/>
                <a:ea typeface="Calibri" panose="020F0502020204030204" pitchFamily="34" charset="0"/>
                <a:cs typeface="Arial" panose="020B0604020202020204" pitchFamily="34" charset="0"/>
              </a:rPr>
              <a:t>́</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spcAft>
                <a:spcPts val="1000"/>
              </a:spcAft>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Không</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8039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0EA78-5722-4CC7-49CE-8DD8D4CE5E7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830EB1-3307-E649-389F-F9B25F6C10EA}"/>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29</a:t>
            </a:fld>
            <a:endParaRPr lang="en-US"/>
          </a:p>
        </p:txBody>
      </p:sp>
      <p:sp>
        <p:nvSpPr>
          <p:cNvPr id="2" name="Title 1">
            <a:extLst>
              <a:ext uri="{FF2B5EF4-FFF2-40B4-BE49-F238E27FC236}">
                <a16:creationId xmlns:a16="http://schemas.microsoft.com/office/drawing/2014/main" id="{4A7179F8-D730-72AA-779B-34AB305B879A}"/>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sp>
        <p:nvSpPr>
          <p:cNvPr id="8" name="TextBox 7">
            <a:extLst>
              <a:ext uri="{FF2B5EF4-FFF2-40B4-BE49-F238E27FC236}">
                <a16:creationId xmlns:a16="http://schemas.microsoft.com/office/drawing/2014/main" id="{0F68DB13-9C57-9C5F-CCB5-ED6C8491DE0A}"/>
              </a:ext>
            </a:extLst>
          </p:cNvPr>
          <p:cNvSpPr txBox="1"/>
          <p:nvPr/>
        </p:nvSpPr>
        <p:spPr>
          <a:xfrm>
            <a:off x="434049" y="1429474"/>
            <a:ext cx="5764193" cy="369332"/>
          </a:xfrm>
          <a:prstGeom prst="rect">
            <a:avLst/>
          </a:prstGeom>
          <a:noFill/>
        </p:spPr>
        <p:txBody>
          <a:bodyPr wrap="square" rtlCol="0">
            <a:spAutoFit/>
          </a:bodyPr>
          <a:lstStyle/>
          <a:p>
            <a:r>
              <a:rPr lang="vi-VN" dirty="0" err="1"/>
              <a:t>Use-case</a:t>
            </a:r>
            <a:r>
              <a:rPr lang="vi-VN" dirty="0"/>
              <a:t> phân rã chức năng : Quản lý hộ khẩu</a:t>
            </a:r>
            <a:endParaRPr lang="en-US" dirty="0"/>
          </a:p>
        </p:txBody>
      </p:sp>
      <p:pic>
        <p:nvPicPr>
          <p:cNvPr id="4" name="Picture 3">
            <a:extLst>
              <a:ext uri="{FF2B5EF4-FFF2-40B4-BE49-F238E27FC236}">
                <a16:creationId xmlns:a16="http://schemas.microsoft.com/office/drawing/2014/main" id="{ED8AB148-711D-C531-04C7-9ED20538C476}"/>
              </a:ext>
            </a:extLst>
          </p:cNvPr>
          <p:cNvPicPr>
            <a:picLocks noChangeAspect="1"/>
          </p:cNvPicPr>
          <p:nvPr/>
        </p:nvPicPr>
        <p:blipFill>
          <a:blip r:embed="rId2"/>
          <a:stretch>
            <a:fillRect/>
          </a:stretch>
        </p:blipFill>
        <p:spPr>
          <a:xfrm>
            <a:off x="1099594" y="2287241"/>
            <a:ext cx="6515209" cy="3436439"/>
          </a:xfrm>
          <a:prstGeom prst="rect">
            <a:avLst/>
          </a:prstGeom>
        </p:spPr>
      </p:pic>
    </p:spTree>
    <p:extLst>
      <p:ext uri="{BB962C8B-B14F-4D97-AF65-F5344CB8AC3E}">
        <p14:creationId xmlns:p14="http://schemas.microsoft.com/office/powerpoint/2010/main" val="2808606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664D7-1A39-455F-0644-9974DFF45B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359C7D-FFE1-AE60-2846-64D176E99A58}"/>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AFD734C7-4CC2-FDDD-1470-A7D7E4453232}"/>
              </a:ext>
            </a:extLst>
          </p:cNvPr>
          <p:cNvSpPr>
            <a:spLocks noGrp="1"/>
          </p:cNvSpPr>
          <p:nvPr>
            <p:ph type="title"/>
          </p:nvPr>
        </p:nvSpPr>
        <p:spPr/>
        <p:txBody>
          <a:bodyPr/>
          <a:lstStyle/>
          <a:p>
            <a:r>
              <a:rPr lang="en-US" dirty="0"/>
              <a:t>1, </a:t>
            </a:r>
            <a:r>
              <a:rPr lang="vi-VN" dirty="0"/>
              <a:t>Bài toán</a:t>
            </a:r>
            <a:endParaRPr lang="en-US" dirty="0"/>
          </a:p>
        </p:txBody>
      </p:sp>
      <p:sp>
        <p:nvSpPr>
          <p:cNvPr id="4" name="Content Placeholder 3">
            <a:extLst>
              <a:ext uri="{FF2B5EF4-FFF2-40B4-BE49-F238E27FC236}">
                <a16:creationId xmlns:a16="http://schemas.microsoft.com/office/drawing/2014/main" id="{C681E4D4-61AD-F6FB-4A15-06593879B76F}"/>
              </a:ext>
            </a:extLst>
          </p:cNvPr>
          <p:cNvSpPr>
            <a:spLocks noGrp="1"/>
          </p:cNvSpPr>
          <p:nvPr>
            <p:ph sz="quarter" idx="13"/>
          </p:nvPr>
        </p:nvSpPr>
        <p:spPr>
          <a:xfrm>
            <a:off x="321888" y="899542"/>
            <a:ext cx="8674100" cy="5303393"/>
          </a:xfrm>
        </p:spPr>
        <p:txBody>
          <a:bodyPr/>
          <a:lstStyle/>
          <a:p>
            <a:pPr marL="0" indent="0">
              <a:lnSpc>
                <a:spcPct val="150000"/>
              </a:lnSpc>
              <a:buNone/>
            </a:pPr>
            <a:r>
              <a:rPr lang="vi-VN" sz="1500" dirty="0">
                <a:latin typeface="Arial" panose="020B0604020202020204" pitchFamily="34" charset="0"/>
                <a:cs typeface="Arial" panose="020B0604020202020204" pitchFamily="34" charset="0"/>
              </a:rPr>
              <a:t>Hàng tháng Ban quản trị chung cư lập danh sách các khoản phí cần đóng với mỗi hộ gia đình và gửi thông báo thu tiền. Các loại phí bao gồm :</a:t>
            </a:r>
          </a:p>
          <a:p>
            <a:pPr>
              <a:lnSpc>
                <a:spcPct val="150000"/>
              </a:lnSpc>
            </a:pPr>
            <a:r>
              <a:rPr lang="vi-VN" sz="1500" dirty="0">
                <a:latin typeface="Arial" panose="020B0604020202020204" pitchFamily="34" charset="0"/>
                <a:cs typeface="Arial" panose="020B0604020202020204" pitchFamily="34" charset="0"/>
              </a:rPr>
              <a:t>Phí dịch vụ chung cư, đây là loại phí bắt buộc nộp theo tháng, ban quản lý chung cư để chi trả vào các việc như: Lau dọn vệ sinh và bảo dưỡng các khu vực chung, làm đẹp cảnh quan của các khu vực chung; thu gom rác thải, bảo dưỡng sân vườn; đảm bảo an ninh... Phí dịch vụ chung cư được tính theo diện tích căn hộ sở hữu, hiện nay dao động từ 2.500 đồng tới 16.500 đồng/m2/tháng. </a:t>
            </a:r>
          </a:p>
          <a:p>
            <a:pPr>
              <a:lnSpc>
                <a:spcPct val="150000"/>
              </a:lnSpc>
            </a:pPr>
            <a:r>
              <a:rPr lang="vi-VN" sz="1500" dirty="0">
                <a:latin typeface="Arial" panose="020B0604020202020204" pitchFamily="34" charset="0"/>
                <a:cs typeface="Arial" panose="020B0604020202020204" pitchFamily="34" charset="0"/>
              </a:rPr>
              <a:t>Phí quản lý chung cư, đây cũng là chi phí bắt buộc nộp theo tháng, dùng cho tất cả các hoạt động quản lý cũng như vận hành nhà chung cư. Chi phí này phụ thuộc vào tiêu chuẩn, chất lượng của dự án chung cư đó ví dụ như chung cư cao cấp, chung cư thường hay nhà chung cư giá rẻ. Với chung cư </a:t>
            </a:r>
            <a:r>
              <a:rPr lang="vi-VN" sz="1500" dirty="0" err="1">
                <a:latin typeface="Arial" panose="020B0604020202020204" pitchFamily="34" charset="0"/>
                <a:cs typeface="Arial" panose="020B0604020202020204" pitchFamily="34" charset="0"/>
              </a:rPr>
              <a:t>BlueMoon</a:t>
            </a:r>
            <a:r>
              <a:rPr lang="vi-VN" sz="1500" dirty="0">
                <a:latin typeface="Arial" panose="020B0604020202020204" pitchFamily="34" charset="0"/>
                <a:cs typeface="Arial" panose="020B0604020202020204" pitchFamily="34" charset="0"/>
              </a:rPr>
              <a:t> phí quản lý ở mức từ 7.000 đồng/m2. </a:t>
            </a:r>
          </a:p>
          <a:p>
            <a:pPr>
              <a:lnSpc>
                <a:spcPct val="150000"/>
              </a:lnSpc>
            </a:pPr>
            <a:r>
              <a:rPr lang="vi-VN" sz="1500" dirty="0">
                <a:latin typeface="Arial" panose="020B0604020202020204" pitchFamily="34" charset="0"/>
                <a:cs typeface="Arial" panose="020B0604020202020204" pitchFamily="34" charset="0"/>
              </a:rPr>
              <a:t>Các khoản đóng góp mà ban quản trị phối hợp với chính quyền địa phương, tổ dân phố để thực hiện thu (ví dụ quỹ vì người nghèo, quỹ biển đảo, quỹ từ thiện,...). Các khoản đóng góp này thu theo từng </a:t>
            </a:r>
            <a:r>
              <a:rPr lang="vi-VN" sz="1500" dirty="0" err="1">
                <a:latin typeface="Arial" panose="020B0604020202020204" pitchFamily="34" charset="0"/>
                <a:cs typeface="Arial" panose="020B0604020202020204" pitchFamily="34" charset="0"/>
              </a:rPr>
              <a:t>đợt</a:t>
            </a:r>
            <a:r>
              <a:rPr lang="vi-VN" sz="1500" dirty="0">
                <a:latin typeface="Arial" panose="020B0604020202020204" pitchFamily="34" charset="0"/>
                <a:cs typeface="Arial" panose="020B0604020202020204" pitchFamily="34" charset="0"/>
              </a:rPr>
              <a:t>, không bắt buộc và thu theo tinh thần tự nguyện. </a:t>
            </a:r>
          </a:p>
          <a:p>
            <a:pPr marL="0" indent="0">
              <a:buNone/>
            </a:pPr>
            <a:endParaRPr lang="en-US" sz="1400" dirty="0"/>
          </a:p>
        </p:txBody>
      </p:sp>
    </p:spTree>
    <p:extLst>
      <p:ext uri="{BB962C8B-B14F-4D97-AF65-F5344CB8AC3E}">
        <p14:creationId xmlns:p14="http://schemas.microsoft.com/office/powerpoint/2010/main" val="2759782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5EA32-8DED-C200-1207-F79299C35D3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180DAD-F70A-D2A2-D152-FF93DC7D0B39}"/>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30</a:t>
            </a:fld>
            <a:endParaRPr lang="en-US"/>
          </a:p>
        </p:txBody>
      </p:sp>
      <p:sp>
        <p:nvSpPr>
          <p:cNvPr id="2" name="Title 1">
            <a:extLst>
              <a:ext uri="{FF2B5EF4-FFF2-40B4-BE49-F238E27FC236}">
                <a16:creationId xmlns:a16="http://schemas.microsoft.com/office/drawing/2014/main" id="{CA4C4A9A-152B-D197-B744-0D18765E7087}"/>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sp>
        <p:nvSpPr>
          <p:cNvPr id="8" name="TextBox 7">
            <a:extLst>
              <a:ext uri="{FF2B5EF4-FFF2-40B4-BE49-F238E27FC236}">
                <a16:creationId xmlns:a16="http://schemas.microsoft.com/office/drawing/2014/main" id="{956A9D56-0B6C-F5F2-E0D8-A9F3D4CB144F}"/>
              </a:ext>
            </a:extLst>
          </p:cNvPr>
          <p:cNvSpPr txBox="1"/>
          <p:nvPr/>
        </p:nvSpPr>
        <p:spPr>
          <a:xfrm>
            <a:off x="434049" y="1429474"/>
            <a:ext cx="5764193" cy="369332"/>
          </a:xfrm>
          <a:prstGeom prst="rect">
            <a:avLst/>
          </a:prstGeom>
          <a:noFill/>
        </p:spPr>
        <p:txBody>
          <a:bodyPr wrap="square" rtlCol="0">
            <a:spAutoFit/>
          </a:bodyPr>
          <a:lstStyle/>
          <a:p>
            <a:r>
              <a:rPr lang="vi-VN" dirty="0" err="1"/>
              <a:t>Use-case</a:t>
            </a:r>
            <a:r>
              <a:rPr lang="vi-VN" dirty="0"/>
              <a:t> phân rã chức năng : Tra cứu thông tin</a:t>
            </a:r>
            <a:endParaRPr lang="en-US" dirty="0"/>
          </a:p>
        </p:txBody>
      </p:sp>
      <p:pic>
        <p:nvPicPr>
          <p:cNvPr id="6" name="Picture 5">
            <a:extLst>
              <a:ext uri="{FF2B5EF4-FFF2-40B4-BE49-F238E27FC236}">
                <a16:creationId xmlns:a16="http://schemas.microsoft.com/office/drawing/2014/main" id="{E32B992E-C9E0-62FD-EC6A-B0E528A4A0E0}"/>
              </a:ext>
            </a:extLst>
          </p:cNvPr>
          <p:cNvPicPr>
            <a:picLocks noChangeAspect="1"/>
          </p:cNvPicPr>
          <p:nvPr/>
        </p:nvPicPr>
        <p:blipFill>
          <a:blip r:embed="rId2"/>
          <a:stretch>
            <a:fillRect/>
          </a:stretch>
        </p:blipFill>
        <p:spPr>
          <a:xfrm>
            <a:off x="1579943" y="1939736"/>
            <a:ext cx="5764194" cy="3920610"/>
          </a:xfrm>
          <a:prstGeom prst="rect">
            <a:avLst/>
          </a:prstGeom>
        </p:spPr>
      </p:pic>
    </p:spTree>
    <p:extLst>
      <p:ext uri="{BB962C8B-B14F-4D97-AF65-F5344CB8AC3E}">
        <p14:creationId xmlns:p14="http://schemas.microsoft.com/office/powerpoint/2010/main" val="14859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6A5CC-5B8A-DBD1-FDF1-8928C257827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FF536D-EAF8-C6FF-E940-2B894C3184D9}"/>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31</a:t>
            </a:fld>
            <a:endParaRPr lang="en-US"/>
          </a:p>
        </p:txBody>
      </p:sp>
      <p:sp>
        <p:nvSpPr>
          <p:cNvPr id="2" name="Title 1">
            <a:extLst>
              <a:ext uri="{FF2B5EF4-FFF2-40B4-BE49-F238E27FC236}">
                <a16:creationId xmlns:a16="http://schemas.microsoft.com/office/drawing/2014/main" id="{3C6E5007-25B1-DED4-AB99-C00D5EC7FA46}"/>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sp>
        <p:nvSpPr>
          <p:cNvPr id="8" name="TextBox 7">
            <a:extLst>
              <a:ext uri="{FF2B5EF4-FFF2-40B4-BE49-F238E27FC236}">
                <a16:creationId xmlns:a16="http://schemas.microsoft.com/office/drawing/2014/main" id="{F70AD3B2-B0EC-E344-65ED-FFD1A018200F}"/>
              </a:ext>
            </a:extLst>
          </p:cNvPr>
          <p:cNvSpPr txBox="1"/>
          <p:nvPr/>
        </p:nvSpPr>
        <p:spPr>
          <a:xfrm>
            <a:off x="434049" y="1429474"/>
            <a:ext cx="5764193" cy="369332"/>
          </a:xfrm>
          <a:prstGeom prst="rect">
            <a:avLst/>
          </a:prstGeom>
          <a:noFill/>
        </p:spPr>
        <p:txBody>
          <a:bodyPr wrap="square" rtlCol="0">
            <a:spAutoFit/>
          </a:bodyPr>
          <a:lstStyle/>
          <a:p>
            <a:r>
              <a:rPr lang="vi-VN" dirty="0" err="1"/>
              <a:t>Use-case</a:t>
            </a:r>
            <a:r>
              <a:rPr lang="vi-VN" dirty="0"/>
              <a:t> phân rã chức năng : Quản lý nhân khẩu</a:t>
            </a:r>
            <a:endParaRPr lang="en-US" dirty="0"/>
          </a:p>
        </p:txBody>
      </p:sp>
      <p:pic>
        <p:nvPicPr>
          <p:cNvPr id="6" name="Picture 5">
            <a:extLst>
              <a:ext uri="{FF2B5EF4-FFF2-40B4-BE49-F238E27FC236}">
                <a16:creationId xmlns:a16="http://schemas.microsoft.com/office/drawing/2014/main" id="{5975F1BA-9E2C-C852-6A44-82B670285A84}"/>
              </a:ext>
            </a:extLst>
          </p:cNvPr>
          <p:cNvPicPr>
            <a:picLocks noChangeAspect="1"/>
          </p:cNvPicPr>
          <p:nvPr/>
        </p:nvPicPr>
        <p:blipFill>
          <a:blip r:embed="rId2"/>
          <a:stretch>
            <a:fillRect/>
          </a:stretch>
        </p:blipFill>
        <p:spPr>
          <a:xfrm>
            <a:off x="1223487" y="2184051"/>
            <a:ext cx="5643896" cy="3458607"/>
          </a:xfrm>
          <a:prstGeom prst="rect">
            <a:avLst/>
          </a:prstGeom>
        </p:spPr>
      </p:pic>
    </p:spTree>
    <p:extLst>
      <p:ext uri="{BB962C8B-B14F-4D97-AF65-F5344CB8AC3E}">
        <p14:creationId xmlns:p14="http://schemas.microsoft.com/office/powerpoint/2010/main" val="2975601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6BE30-DC0F-DBED-B40A-B66FDC31080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24D3E9-30C0-6D96-DC4B-3C1EEADF6FD8}"/>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32</a:t>
            </a:fld>
            <a:endParaRPr lang="en-US"/>
          </a:p>
        </p:txBody>
      </p:sp>
      <p:sp>
        <p:nvSpPr>
          <p:cNvPr id="2" name="Title 1">
            <a:extLst>
              <a:ext uri="{FF2B5EF4-FFF2-40B4-BE49-F238E27FC236}">
                <a16:creationId xmlns:a16="http://schemas.microsoft.com/office/drawing/2014/main" id="{FC0B17BD-EC97-4B82-2465-65D68AC59CCE}"/>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sp>
        <p:nvSpPr>
          <p:cNvPr id="8" name="TextBox 7">
            <a:extLst>
              <a:ext uri="{FF2B5EF4-FFF2-40B4-BE49-F238E27FC236}">
                <a16:creationId xmlns:a16="http://schemas.microsoft.com/office/drawing/2014/main" id="{F586E7E1-EF8C-9F49-E40E-ABA2C6148B25}"/>
              </a:ext>
            </a:extLst>
          </p:cNvPr>
          <p:cNvSpPr txBox="1"/>
          <p:nvPr/>
        </p:nvSpPr>
        <p:spPr>
          <a:xfrm>
            <a:off x="451411" y="1429474"/>
            <a:ext cx="8536331" cy="369332"/>
          </a:xfrm>
          <a:prstGeom prst="rect">
            <a:avLst/>
          </a:prstGeom>
          <a:noFill/>
        </p:spPr>
        <p:txBody>
          <a:bodyPr wrap="square" rtlCol="0">
            <a:spAutoFit/>
          </a:bodyPr>
          <a:lstStyle/>
          <a:p>
            <a:r>
              <a:rPr lang="vi-VN" dirty="0" err="1"/>
              <a:t>Use-case</a:t>
            </a:r>
            <a:r>
              <a:rPr lang="vi-VN" dirty="0"/>
              <a:t> phân rã chức năng : Quản lý thu phí (phí tình nguyện, phí bắt buộc)</a:t>
            </a:r>
            <a:endParaRPr lang="en-US" dirty="0"/>
          </a:p>
        </p:txBody>
      </p:sp>
      <p:pic>
        <p:nvPicPr>
          <p:cNvPr id="4" name="Picture 3">
            <a:extLst>
              <a:ext uri="{FF2B5EF4-FFF2-40B4-BE49-F238E27FC236}">
                <a16:creationId xmlns:a16="http://schemas.microsoft.com/office/drawing/2014/main" id="{8E4713FE-50E0-5108-066B-32962268D073}"/>
              </a:ext>
            </a:extLst>
          </p:cNvPr>
          <p:cNvPicPr>
            <a:picLocks noChangeAspect="1"/>
          </p:cNvPicPr>
          <p:nvPr/>
        </p:nvPicPr>
        <p:blipFill>
          <a:blip r:embed="rId2"/>
          <a:stretch>
            <a:fillRect/>
          </a:stretch>
        </p:blipFill>
        <p:spPr>
          <a:xfrm>
            <a:off x="1009516" y="2246468"/>
            <a:ext cx="6411059" cy="3500363"/>
          </a:xfrm>
          <a:prstGeom prst="rect">
            <a:avLst/>
          </a:prstGeom>
        </p:spPr>
      </p:pic>
    </p:spTree>
    <p:extLst>
      <p:ext uri="{BB962C8B-B14F-4D97-AF65-F5344CB8AC3E}">
        <p14:creationId xmlns:p14="http://schemas.microsoft.com/office/powerpoint/2010/main" val="4125348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1063F-085B-98D2-8EAC-DBD2565D502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CA2005-CCA2-AE14-096B-988AE038FC5B}"/>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E5FDDCF5-C1F7-A586-CBC7-51538204E82E}"/>
              </a:ext>
            </a:extLst>
          </p:cNvPr>
          <p:cNvSpPr>
            <a:spLocks noGrp="1"/>
          </p:cNvSpPr>
          <p:nvPr>
            <p:ph type="title"/>
          </p:nvPr>
        </p:nvSpPr>
        <p:spPr/>
        <p:txBody>
          <a:bodyPr/>
          <a:lstStyle/>
          <a:p>
            <a:r>
              <a:rPr lang="vi-VN" dirty="0"/>
              <a:t>Đóng gói các lớp</a:t>
            </a:r>
            <a:endParaRPr lang="en-US" dirty="0"/>
          </a:p>
        </p:txBody>
      </p:sp>
      <p:pic>
        <p:nvPicPr>
          <p:cNvPr id="5" name="Picture 4" descr="A diagram of a computer system&#10;&#10;Description automatically generated with medium confidence">
            <a:extLst>
              <a:ext uri="{FF2B5EF4-FFF2-40B4-BE49-F238E27FC236}">
                <a16:creationId xmlns:a16="http://schemas.microsoft.com/office/drawing/2014/main" id="{E19E97D0-EBE1-E72A-81ED-F9D5231D3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856" y="1837269"/>
            <a:ext cx="5825337" cy="3183461"/>
          </a:xfrm>
          <a:prstGeom prst="rect">
            <a:avLst/>
          </a:prstGeom>
        </p:spPr>
      </p:pic>
    </p:spTree>
    <p:extLst>
      <p:ext uri="{BB962C8B-B14F-4D97-AF65-F5344CB8AC3E}">
        <p14:creationId xmlns:p14="http://schemas.microsoft.com/office/powerpoint/2010/main" val="3233063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69149-5362-05AB-45F5-0C2EB6AE72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0D113A-9515-7E9B-1970-43135BD40A81}"/>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BD497A41-6CD0-B90B-0EC7-D770F8D91C9F}"/>
              </a:ext>
            </a:extLst>
          </p:cNvPr>
          <p:cNvSpPr>
            <a:spLocks noGrp="1"/>
          </p:cNvSpPr>
          <p:nvPr>
            <p:ph type="title"/>
          </p:nvPr>
        </p:nvSpPr>
        <p:spPr/>
        <p:txBody>
          <a:bodyPr/>
          <a:lstStyle/>
          <a:p>
            <a:r>
              <a:rPr lang="vi-VN" dirty="0"/>
              <a:t>Đóng gói các lớp</a:t>
            </a:r>
            <a:endParaRPr lang="en-US" dirty="0"/>
          </a:p>
        </p:txBody>
      </p:sp>
      <p:pic>
        <p:nvPicPr>
          <p:cNvPr id="10" name="Picture 9" descr="A group of rectangular boxes with text&#10;&#10;Description automatically generated">
            <a:extLst>
              <a:ext uri="{FF2B5EF4-FFF2-40B4-BE49-F238E27FC236}">
                <a16:creationId xmlns:a16="http://schemas.microsoft.com/office/drawing/2014/main" id="{0131655C-DEC4-BE2A-A1B4-622506842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942" y="1751248"/>
            <a:ext cx="5993321" cy="3599981"/>
          </a:xfrm>
          <a:prstGeom prst="rect">
            <a:avLst/>
          </a:prstGeom>
        </p:spPr>
      </p:pic>
    </p:spTree>
    <p:extLst>
      <p:ext uri="{BB962C8B-B14F-4D97-AF65-F5344CB8AC3E}">
        <p14:creationId xmlns:p14="http://schemas.microsoft.com/office/powerpoint/2010/main" val="3984964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7CF3A-2F0A-ABA0-A09D-5E2734A75F7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ADC949-4165-949E-4A10-6F3108B65BE1}"/>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A57968ED-470D-F760-2C1B-7A3C6C3B2991}"/>
              </a:ext>
            </a:extLst>
          </p:cNvPr>
          <p:cNvSpPr>
            <a:spLocks noGrp="1"/>
          </p:cNvSpPr>
          <p:nvPr>
            <p:ph type="title"/>
          </p:nvPr>
        </p:nvSpPr>
        <p:spPr/>
        <p:txBody>
          <a:bodyPr/>
          <a:lstStyle/>
          <a:p>
            <a:r>
              <a:rPr lang="vi-VN" dirty="0"/>
              <a:t>Đóng gói các lớp</a:t>
            </a:r>
            <a:endParaRPr lang="en-US" dirty="0"/>
          </a:p>
        </p:txBody>
      </p:sp>
      <p:pic>
        <p:nvPicPr>
          <p:cNvPr id="12" name="Picture 11" descr="A group of white boxes with black text&#10;&#10;Description automatically generated">
            <a:extLst>
              <a:ext uri="{FF2B5EF4-FFF2-40B4-BE49-F238E27FC236}">
                <a16:creationId xmlns:a16="http://schemas.microsoft.com/office/drawing/2014/main" id="{9DF699B6-6D6A-662D-B317-4430372F3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501" y="1736663"/>
            <a:ext cx="5949725" cy="3599522"/>
          </a:xfrm>
          <a:prstGeom prst="rect">
            <a:avLst/>
          </a:prstGeom>
        </p:spPr>
      </p:pic>
    </p:spTree>
    <p:extLst>
      <p:ext uri="{BB962C8B-B14F-4D97-AF65-F5344CB8AC3E}">
        <p14:creationId xmlns:p14="http://schemas.microsoft.com/office/powerpoint/2010/main" val="2178897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DDF4-A7DB-DF9A-3769-C172D751B0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DF3840-92D7-07CB-D3E7-8404E0FD8A84}"/>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51720B21-915A-C5C3-0294-BBDA46993154}"/>
              </a:ext>
            </a:extLst>
          </p:cNvPr>
          <p:cNvSpPr>
            <a:spLocks noGrp="1"/>
          </p:cNvSpPr>
          <p:nvPr>
            <p:ph type="title"/>
          </p:nvPr>
        </p:nvSpPr>
        <p:spPr/>
        <p:txBody>
          <a:bodyPr/>
          <a:lstStyle/>
          <a:p>
            <a:r>
              <a:rPr lang="vi-VN" dirty="0"/>
              <a:t>Đóng gói các lớp</a:t>
            </a:r>
            <a:endParaRPr lang="en-US" dirty="0"/>
          </a:p>
        </p:txBody>
      </p:sp>
      <p:pic>
        <p:nvPicPr>
          <p:cNvPr id="6" name="Picture 5" descr="A white rectangular object with black text&#10;&#10;Description automatically generated">
            <a:extLst>
              <a:ext uri="{FF2B5EF4-FFF2-40B4-BE49-F238E27FC236}">
                <a16:creationId xmlns:a16="http://schemas.microsoft.com/office/drawing/2014/main" id="{7FB790A5-769E-7595-A487-2864596B7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650" y="1708357"/>
            <a:ext cx="5752700" cy="3239820"/>
          </a:xfrm>
          <a:prstGeom prst="rect">
            <a:avLst/>
          </a:prstGeom>
        </p:spPr>
      </p:pic>
    </p:spTree>
    <p:extLst>
      <p:ext uri="{BB962C8B-B14F-4D97-AF65-F5344CB8AC3E}">
        <p14:creationId xmlns:p14="http://schemas.microsoft.com/office/powerpoint/2010/main" val="1173934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44D92-5622-681D-CC54-338B9BC6E8D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3D51C-8BFC-475C-380F-0449DD5B498B}"/>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51A0F68B-8752-7AB7-3F83-83C1B734451C}"/>
              </a:ext>
            </a:extLst>
          </p:cNvPr>
          <p:cNvSpPr>
            <a:spLocks noGrp="1"/>
          </p:cNvSpPr>
          <p:nvPr>
            <p:ph type="title"/>
          </p:nvPr>
        </p:nvSpPr>
        <p:spPr/>
        <p:txBody>
          <a:bodyPr/>
          <a:lstStyle/>
          <a:p>
            <a:r>
              <a:rPr lang="vi-VN" dirty="0"/>
              <a:t>Đóng gói các lớp</a:t>
            </a:r>
            <a:endParaRPr lang="en-US" dirty="0"/>
          </a:p>
        </p:txBody>
      </p:sp>
      <p:pic>
        <p:nvPicPr>
          <p:cNvPr id="9" name="Picture 8" descr="A close-up of a computer&#10;&#10;Description automatically generated">
            <a:extLst>
              <a:ext uri="{FF2B5EF4-FFF2-40B4-BE49-F238E27FC236}">
                <a16:creationId xmlns:a16="http://schemas.microsoft.com/office/drawing/2014/main" id="{BBDB7D2A-2017-57E4-8970-D9A173B97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474" y="1621546"/>
            <a:ext cx="6612581" cy="3511879"/>
          </a:xfrm>
          <a:prstGeom prst="rect">
            <a:avLst/>
          </a:prstGeom>
        </p:spPr>
      </p:pic>
    </p:spTree>
    <p:extLst>
      <p:ext uri="{BB962C8B-B14F-4D97-AF65-F5344CB8AC3E}">
        <p14:creationId xmlns:p14="http://schemas.microsoft.com/office/powerpoint/2010/main" val="3624600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F4B3D-4DF6-4978-729D-5BDFA4900ED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B3722C-F6C4-7E95-54DC-377746FAE953}"/>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2">
            <a:extLst>
              <a:ext uri="{FF2B5EF4-FFF2-40B4-BE49-F238E27FC236}">
                <a16:creationId xmlns:a16="http://schemas.microsoft.com/office/drawing/2014/main" id="{97139B26-7DD5-5372-CF4E-0CE94C52DD13}"/>
              </a:ext>
            </a:extLst>
          </p:cNvPr>
          <p:cNvSpPr>
            <a:spLocks noGrp="1"/>
          </p:cNvSpPr>
          <p:nvPr>
            <p:ph type="title"/>
          </p:nvPr>
        </p:nvSpPr>
        <p:spPr/>
        <p:txBody>
          <a:bodyPr/>
          <a:lstStyle/>
          <a:p>
            <a:r>
              <a:rPr lang="vi-VN" dirty="0"/>
              <a:t>Đóng gói các lớp</a:t>
            </a:r>
            <a:endParaRPr lang="en-US" dirty="0"/>
          </a:p>
        </p:txBody>
      </p:sp>
      <p:pic>
        <p:nvPicPr>
          <p:cNvPr id="13" name="Picture 12" descr="A service list with text&#10;&#10;Description automatically generated with medium confidence">
            <a:extLst>
              <a:ext uri="{FF2B5EF4-FFF2-40B4-BE49-F238E27FC236}">
                <a16:creationId xmlns:a16="http://schemas.microsoft.com/office/drawing/2014/main" id="{A5ECE986-FA86-0B52-2074-C911EDED1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564" y="1490240"/>
            <a:ext cx="6198872" cy="3877519"/>
          </a:xfrm>
          <a:prstGeom prst="rect">
            <a:avLst/>
          </a:prstGeom>
        </p:spPr>
      </p:pic>
    </p:spTree>
    <p:extLst>
      <p:ext uri="{BB962C8B-B14F-4D97-AF65-F5344CB8AC3E}">
        <p14:creationId xmlns:p14="http://schemas.microsoft.com/office/powerpoint/2010/main" val="4121378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54DAE-0D9C-7BC6-32B2-4B3A3F0FDAB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36EAA5-6803-9CE4-35CE-52181FB852FC}"/>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2">
            <a:extLst>
              <a:ext uri="{FF2B5EF4-FFF2-40B4-BE49-F238E27FC236}">
                <a16:creationId xmlns:a16="http://schemas.microsoft.com/office/drawing/2014/main" id="{A2B5C396-DBB6-5C18-41CF-93A622556F73}"/>
              </a:ext>
            </a:extLst>
          </p:cNvPr>
          <p:cNvSpPr>
            <a:spLocks noGrp="1"/>
          </p:cNvSpPr>
          <p:nvPr>
            <p:ph type="title"/>
          </p:nvPr>
        </p:nvSpPr>
        <p:spPr/>
        <p:txBody>
          <a:bodyPr/>
          <a:lstStyle/>
          <a:p>
            <a:r>
              <a:rPr lang="vi-VN" dirty="0"/>
              <a:t>Sơ đồ liên quan giữa các lớp</a:t>
            </a:r>
            <a:endParaRPr lang="en-US" dirty="0"/>
          </a:p>
        </p:txBody>
      </p:sp>
      <p:sp>
        <p:nvSpPr>
          <p:cNvPr id="7" name="TextBox 6">
            <a:extLst>
              <a:ext uri="{FF2B5EF4-FFF2-40B4-BE49-F238E27FC236}">
                <a16:creationId xmlns:a16="http://schemas.microsoft.com/office/drawing/2014/main" id="{4CA2F6DA-001F-AC02-4C1B-D7CF548B9E39}"/>
              </a:ext>
            </a:extLst>
          </p:cNvPr>
          <p:cNvSpPr txBox="1"/>
          <p:nvPr/>
        </p:nvSpPr>
        <p:spPr>
          <a:xfrm>
            <a:off x="448519" y="1021012"/>
            <a:ext cx="7225496" cy="461665"/>
          </a:xfrm>
          <a:prstGeom prst="rect">
            <a:avLst/>
          </a:prstGeom>
          <a:noFill/>
        </p:spPr>
        <p:txBody>
          <a:bodyPr wrap="square" rtlCol="0">
            <a:spAutoFit/>
          </a:bodyPr>
          <a:lstStyle/>
          <a:p>
            <a:r>
              <a:rPr lang="vi-VN" sz="2400" b="1" dirty="0"/>
              <a:t>Chức năng quản lý hộ khẩu</a:t>
            </a:r>
            <a:endParaRPr lang="en-US" sz="2400" b="1" dirty="0"/>
          </a:p>
        </p:txBody>
      </p:sp>
      <p:pic>
        <p:nvPicPr>
          <p:cNvPr id="6" name="Picture 5" descr="A screenshot of a computer screen&#10;&#10;Description automatically generated">
            <a:extLst>
              <a:ext uri="{FF2B5EF4-FFF2-40B4-BE49-F238E27FC236}">
                <a16:creationId xmlns:a16="http://schemas.microsoft.com/office/drawing/2014/main" id="{C379F561-852B-A7CC-8B60-7553DE016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08" y="2084396"/>
            <a:ext cx="8924783" cy="3419365"/>
          </a:xfrm>
          <a:prstGeom prst="rect">
            <a:avLst/>
          </a:prstGeom>
        </p:spPr>
      </p:pic>
    </p:spTree>
    <p:extLst>
      <p:ext uri="{BB962C8B-B14F-4D97-AF65-F5344CB8AC3E}">
        <p14:creationId xmlns:p14="http://schemas.microsoft.com/office/powerpoint/2010/main" val="593377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2144A-91B0-8D61-1FDF-1CBD8334BD7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43C4AE-6290-E231-4E3B-0C3651D20C63}"/>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8913C4C4-C358-ACAD-C3B0-AB85029380AC}"/>
              </a:ext>
            </a:extLst>
          </p:cNvPr>
          <p:cNvSpPr>
            <a:spLocks noGrp="1"/>
          </p:cNvSpPr>
          <p:nvPr>
            <p:ph type="title"/>
          </p:nvPr>
        </p:nvSpPr>
        <p:spPr/>
        <p:txBody>
          <a:bodyPr/>
          <a:lstStyle/>
          <a:p>
            <a:r>
              <a:rPr lang="en-US" dirty="0"/>
              <a:t>1, </a:t>
            </a:r>
            <a:r>
              <a:rPr lang="vi-VN" dirty="0"/>
              <a:t>Bài toán</a:t>
            </a:r>
            <a:endParaRPr lang="en-US" dirty="0"/>
          </a:p>
        </p:txBody>
      </p:sp>
      <p:pic>
        <p:nvPicPr>
          <p:cNvPr id="8" name="Chỗ dành sẵn cho Nội dung 7" descr="Ảnh có chứa hình mẫu, hình vẽ, bản phác thảo, Đồ họa&#10;&#10;Mô tả được tạo tự động">
            <a:extLst>
              <a:ext uri="{FF2B5EF4-FFF2-40B4-BE49-F238E27FC236}">
                <a16:creationId xmlns:a16="http://schemas.microsoft.com/office/drawing/2014/main" id="{A5F260CE-5946-5E5A-D676-18812E186AC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77106" y="961010"/>
            <a:ext cx="6589787" cy="4935979"/>
          </a:xfrm>
        </p:spPr>
      </p:pic>
    </p:spTree>
    <p:extLst>
      <p:ext uri="{BB962C8B-B14F-4D97-AF65-F5344CB8AC3E}">
        <p14:creationId xmlns:p14="http://schemas.microsoft.com/office/powerpoint/2010/main" val="112289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40</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vi-VN" dirty="0"/>
              <a:t>Sơ đồ liên quan giữa các lớp</a:t>
            </a:r>
            <a:endParaRPr lang="en-US" dirty="0"/>
          </a:p>
        </p:txBody>
      </p:sp>
      <p:sp>
        <p:nvSpPr>
          <p:cNvPr id="7" name="TextBox 6">
            <a:extLst>
              <a:ext uri="{FF2B5EF4-FFF2-40B4-BE49-F238E27FC236}">
                <a16:creationId xmlns:a16="http://schemas.microsoft.com/office/drawing/2014/main" id="{F88C073B-D11D-284D-E5D2-E455615EBACF}"/>
              </a:ext>
            </a:extLst>
          </p:cNvPr>
          <p:cNvSpPr txBox="1"/>
          <p:nvPr/>
        </p:nvSpPr>
        <p:spPr>
          <a:xfrm>
            <a:off x="367341" y="1063413"/>
            <a:ext cx="7225496" cy="461665"/>
          </a:xfrm>
          <a:prstGeom prst="rect">
            <a:avLst/>
          </a:prstGeom>
          <a:noFill/>
        </p:spPr>
        <p:txBody>
          <a:bodyPr wrap="square" rtlCol="0">
            <a:spAutoFit/>
          </a:bodyPr>
          <a:lstStyle/>
          <a:p>
            <a:r>
              <a:rPr lang="vi-VN" sz="2400" b="1" dirty="0"/>
              <a:t>Chức năng quản lý khoản thu tình nguyện</a:t>
            </a:r>
            <a:endParaRPr lang="en-US" sz="2400" b="1" dirty="0"/>
          </a:p>
        </p:txBody>
      </p:sp>
      <p:pic>
        <p:nvPicPr>
          <p:cNvPr id="5" name="Picture 4" descr="A screenshot of a computer&#10;&#10;Description automatically generated">
            <a:extLst>
              <a:ext uri="{FF2B5EF4-FFF2-40B4-BE49-F238E27FC236}">
                <a16:creationId xmlns:a16="http://schemas.microsoft.com/office/drawing/2014/main" id="{9298E11E-022D-150D-17DB-58D98DC61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41" y="1904036"/>
            <a:ext cx="8409317" cy="3432604"/>
          </a:xfrm>
          <a:prstGeom prst="rect">
            <a:avLst/>
          </a:prstGeom>
        </p:spPr>
      </p:pic>
    </p:spTree>
    <p:extLst>
      <p:ext uri="{BB962C8B-B14F-4D97-AF65-F5344CB8AC3E}">
        <p14:creationId xmlns:p14="http://schemas.microsoft.com/office/powerpoint/2010/main" val="3134992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B3F44-18C4-510F-470F-0F3EEFB0ED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D9FDAF-FB13-8EDB-5408-B3CD0121AC80}"/>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3" name="Title 2">
            <a:extLst>
              <a:ext uri="{FF2B5EF4-FFF2-40B4-BE49-F238E27FC236}">
                <a16:creationId xmlns:a16="http://schemas.microsoft.com/office/drawing/2014/main" id="{1E0B765B-70A2-52EC-0E36-688CCF999DEB}"/>
              </a:ext>
            </a:extLst>
          </p:cNvPr>
          <p:cNvSpPr>
            <a:spLocks noGrp="1"/>
          </p:cNvSpPr>
          <p:nvPr>
            <p:ph type="title"/>
          </p:nvPr>
        </p:nvSpPr>
        <p:spPr/>
        <p:txBody>
          <a:bodyPr/>
          <a:lstStyle/>
          <a:p>
            <a:r>
              <a:rPr lang="vi-VN" dirty="0"/>
              <a:t>Sơ đồ liên quan giữa các lớp</a:t>
            </a:r>
            <a:endParaRPr lang="en-US" dirty="0"/>
          </a:p>
        </p:txBody>
      </p:sp>
      <p:sp>
        <p:nvSpPr>
          <p:cNvPr id="7" name="TextBox 6">
            <a:extLst>
              <a:ext uri="{FF2B5EF4-FFF2-40B4-BE49-F238E27FC236}">
                <a16:creationId xmlns:a16="http://schemas.microsoft.com/office/drawing/2014/main" id="{A88C2199-2EF1-3CB0-6B55-1B39B0840F49}"/>
              </a:ext>
            </a:extLst>
          </p:cNvPr>
          <p:cNvSpPr txBox="1"/>
          <p:nvPr/>
        </p:nvSpPr>
        <p:spPr>
          <a:xfrm>
            <a:off x="448519" y="1021012"/>
            <a:ext cx="7225496" cy="461665"/>
          </a:xfrm>
          <a:prstGeom prst="rect">
            <a:avLst/>
          </a:prstGeom>
          <a:noFill/>
        </p:spPr>
        <p:txBody>
          <a:bodyPr wrap="square" rtlCol="0">
            <a:spAutoFit/>
          </a:bodyPr>
          <a:lstStyle/>
          <a:p>
            <a:r>
              <a:rPr lang="vi-VN" sz="2400" b="1" dirty="0"/>
              <a:t>Chức năng quản lý khoản thu bắt buộc</a:t>
            </a:r>
            <a:endParaRPr lang="en-US" sz="2400" b="1" dirty="0"/>
          </a:p>
        </p:txBody>
      </p:sp>
      <p:pic>
        <p:nvPicPr>
          <p:cNvPr id="5" name="Picture 4" descr="A screenshot of a computer&#10;&#10;Description automatically generated">
            <a:extLst>
              <a:ext uri="{FF2B5EF4-FFF2-40B4-BE49-F238E27FC236}">
                <a16:creationId xmlns:a16="http://schemas.microsoft.com/office/drawing/2014/main" id="{21DA701A-2895-E6A1-9C78-4CC9C7C94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46" y="1969168"/>
            <a:ext cx="8455307" cy="3867820"/>
          </a:xfrm>
          <a:prstGeom prst="rect">
            <a:avLst/>
          </a:prstGeom>
        </p:spPr>
      </p:pic>
    </p:spTree>
    <p:extLst>
      <p:ext uri="{BB962C8B-B14F-4D97-AF65-F5344CB8AC3E}">
        <p14:creationId xmlns:p14="http://schemas.microsoft.com/office/powerpoint/2010/main" val="2542012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32D25-A28D-CB10-894F-DF427CC0F46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3B93AE-9787-F487-BD9E-3911486E5D4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09095A15-FA8E-7C60-03C8-29CE98F473F5}"/>
              </a:ext>
            </a:extLst>
          </p:cNvPr>
          <p:cNvSpPr>
            <a:spLocks noGrp="1"/>
          </p:cNvSpPr>
          <p:nvPr>
            <p:ph type="title"/>
          </p:nvPr>
        </p:nvSpPr>
        <p:spPr/>
        <p:txBody>
          <a:bodyPr/>
          <a:lstStyle/>
          <a:p>
            <a:r>
              <a:rPr lang="en-US" dirty="0"/>
              <a:t>2, </a:t>
            </a:r>
            <a:r>
              <a:rPr lang="en-US" dirty="0" err="1"/>
              <a:t>Mô</a:t>
            </a:r>
            <a:r>
              <a:rPr lang="en-US" dirty="0"/>
              <a:t> </a:t>
            </a:r>
            <a:r>
              <a:rPr lang="en-US" dirty="0" err="1"/>
              <a:t>hình</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các</a:t>
            </a:r>
            <a:r>
              <a:rPr lang="en-US" dirty="0"/>
              <a:t> </a:t>
            </a:r>
            <a:r>
              <a:rPr lang="en-US" dirty="0" err="1"/>
              <a:t>biểu</a:t>
            </a:r>
            <a:r>
              <a:rPr lang="en-US" dirty="0"/>
              <a:t> </a:t>
            </a:r>
            <a:r>
              <a:rPr lang="en-US" dirty="0" err="1"/>
              <a:t>đồ</a:t>
            </a:r>
            <a:endParaRPr lang="en-US" dirty="0"/>
          </a:p>
        </p:txBody>
      </p:sp>
      <p:pic>
        <p:nvPicPr>
          <p:cNvPr id="10" name="Hình ảnh 9" descr="Ảnh có chứa trang phục, người, ảnh chụp màn hình, hình mẫu&#10;&#10;Mô tả được tạo tự động">
            <a:extLst>
              <a:ext uri="{FF2B5EF4-FFF2-40B4-BE49-F238E27FC236}">
                <a16:creationId xmlns:a16="http://schemas.microsoft.com/office/drawing/2014/main" id="{441E49D2-8729-0444-A83F-255A3E960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6500" y="1059354"/>
            <a:ext cx="4277500" cy="4739291"/>
          </a:xfrm>
          <a:prstGeom prst="rect">
            <a:avLst/>
          </a:prstGeom>
        </p:spPr>
      </p:pic>
      <p:pic>
        <p:nvPicPr>
          <p:cNvPr id="8" name="Chỗ dành sẵn cho Nội dung 7" descr="Ảnh có chứa thiết kế&#10;&#10;Mô tả được tạo tự động với mức tin cậy thấp">
            <a:extLst>
              <a:ext uri="{FF2B5EF4-FFF2-40B4-BE49-F238E27FC236}">
                <a16:creationId xmlns:a16="http://schemas.microsoft.com/office/drawing/2014/main" id="{AAADCF86-F396-E349-D6F9-500B5458E1D2}"/>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1523486"/>
            <a:ext cx="4633726" cy="4483888"/>
          </a:xfrm>
        </p:spPr>
      </p:pic>
    </p:spTree>
    <p:extLst>
      <p:ext uri="{BB962C8B-B14F-4D97-AF65-F5344CB8AC3E}">
        <p14:creationId xmlns:p14="http://schemas.microsoft.com/office/powerpoint/2010/main" val="132852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E936F-3CDC-9B89-C920-57E1F3A44BC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460B61-4591-8F10-8214-F41B548939E7}"/>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2CEE356B-3D0D-332C-EAA3-8A483535E475}"/>
              </a:ext>
            </a:extLst>
          </p:cNvPr>
          <p:cNvSpPr>
            <a:spLocks noGrp="1"/>
          </p:cNvSpPr>
          <p:nvPr>
            <p:ph type="title"/>
          </p:nvPr>
        </p:nvSpPr>
        <p:spPr/>
        <p:txBody>
          <a:bodyPr/>
          <a:lstStyle/>
          <a:p>
            <a:r>
              <a:rPr lang="en-US" dirty="0"/>
              <a:t>2.1, </a:t>
            </a:r>
            <a:r>
              <a:rPr lang="en-US" dirty="0" err="1"/>
              <a:t>Mô</a:t>
            </a:r>
            <a:r>
              <a:rPr lang="en-US" dirty="0"/>
              <a:t> </a:t>
            </a:r>
            <a:r>
              <a:rPr lang="en-US" dirty="0" err="1"/>
              <a:t>hình</a:t>
            </a:r>
            <a:r>
              <a:rPr lang="en-US" dirty="0"/>
              <a:t> </a:t>
            </a:r>
            <a:r>
              <a:rPr lang="en-US" dirty="0" err="1"/>
              <a:t>phát</a:t>
            </a:r>
            <a:r>
              <a:rPr lang="en-US" dirty="0"/>
              <a:t> </a:t>
            </a:r>
            <a:r>
              <a:rPr lang="en-US" dirty="0" err="1"/>
              <a:t>triển</a:t>
            </a:r>
            <a:r>
              <a:rPr lang="en-US" dirty="0"/>
              <a:t> </a:t>
            </a:r>
            <a:r>
              <a:rPr lang="en-US" dirty="0" err="1"/>
              <a:t>phần</a:t>
            </a:r>
            <a:r>
              <a:rPr lang="en-US" dirty="0"/>
              <a:t> </a:t>
            </a:r>
            <a:r>
              <a:rPr lang="en-US" dirty="0" err="1"/>
              <a:t>mềm</a:t>
            </a:r>
            <a:endParaRPr lang="en-US" dirty="0"/>
          </a:p>
        </p:txBody>
      </p:sp>
      <p:pic>
        <p:nvPicPr>
          <p:cNvPr id="8" name="Chỗ dành sẵn cho Nội dung 7" descr="Ảnh có chứa ảnh chụp màn hình, văn bản, vòng tròn, Đồ họa&#10;&#10;Mô tả được tạo tự động">
            <a:extLst>
              <a:ext uri="{FF2B5EF4-FFF2-40B4-BE49-F238E27FC236}">
                <a16:creationId xmlns:a16="http://schemas.microsoft.com/office/drawing/2014/main" id="{37474402-7F0A-34C9-9B8D-3C765391BAC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34950" y="888523"/>
            <a:ext cx="8674100" cy="5209542"/>
          </a:xfrm>
        </p:spPr>
      </p:pic>
    </p:spTree>
    <p:extLst>
      <p:ext uri="{BB962C8B-B14F-4D97-AF65-F5344CB8AC3E}">
        <p14:creationId xmlns:p14="http://schemas.microsoft.com/office/powerpoint/2010/main" val="2945498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61C79-47C1-1091-AC24-DF669FE1AE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E9BE1C-B3E6-A043-5D79-BDCDA62C065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0AA2C37D-6791-FC12-CB8F-EA594CBDF34F}"/>
              </a:ext>
            </a:extLst>
          </p:cNvPr>
          <p:cNvSpPr>
            <a:spLocks noGrp="1"/>
          </p:cNvSpPr>
          <p:nvPr>
            <p:ph type="title"/>
          </p:nvPr>
        </p:nvSpPr>
        <p:spPr/>
        <p:txBody>
          <a:bodyPr/>
          <a:lstStyle/>
          <a:p>
            <a:r>
              <a:rPr lang="en-US" dirty="0"/>
              <a:t>2.2, </a:t>
            </a:r>
            <a:r>
              <a:rPr lang="en-US" dirty="0" err="1"/>
              <a:t>Các</a:t>
            </a:r>
            <a:r>
              <a:rPr lang="en-US" dirty="0"/>
              <a:t> </a:t>
            </a:r>
            <a:r>
              <a:rPr lang="en-US" dirty="0" err="1"/>
              <a:t>biểu</a:t>
            </a:r>
            <a:r>
              <a:rPr lang="en-US" dirty="0"/>
              <a:t> </a:t>
            </a:r>
            <a:r>
              <a:rPr lang="en-US" dirty="0" err="1"/>
              <a:t>đồ</a:t>
            </a:r>
            <a:endParaRPr lang="en-US" dirty="0"/>
          </a:p>
        </p:txBody>
      </p:sp>
      <p:pic>
        <p:nvPicPr>
          <p:cNvPr id="7" name="Chỗ dành sẵn cho Nội dung 6" descr="Ảnh có chứa văn bản, ảnh chụp màn hình, biểu đồ, Phông chữ&#10;&#10;Mô tả được tạo tự động">
            <a:extLst>
              <a:ext uri="{FF2B5EF4-FFF2-40B4-BE49-F238E27FC236}">
                <a16:creationId xmlns:a16="http://schemas.microsoft.com/office/drawing/2014/main" id="{6580A60F-400C-2EFD-2C21-66924F7B0DC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4417" y="1057254"/>
            <a:ext cx="8435165" cy="4743491"/>
          </a:xfrm>
        </p:spPr>
      </p:pic>
    </p:spTree>
    <p:extLst>
      <p:ext uri="{BB962C8B-B14F-4D97-AF65-F5344CB8AC3E}">
        <p14:creationId xmlns:p14="http://schemas.microsoft.com/office/powerpoint/2010/main" val="3254539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8FE10-E389-2D8C-FFFC-D7556B13B94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E96B4-8215-3AAA-607C-9090FBED9068}"/>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AF276E74-4AF2-03C0-B579-56B9618198F6}"/>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mô</a:t>
            </a:r>
            <a:r>
              <a:rPr lang="en-US" dirty="0"/>
              <a:t> </a:t>
            </a:r>
            <a:r>
              <a:rPr lang="en-US" dirty="0" err="1"/>
              <a:t>tả</a:t>
            </a:r>
            <a:r>
              <a:rPr lang="en-US" dirty="0"/>
              <a:t> </a:t>
            </a:r>
            <a:r>
              <a:rPr lang="en-US" dirty="0" err="1"/>
              <a:t>nghiệp</a:t>
            </a:r>
            <a:r>
              <a:rPr lang="en-US" dirty="0"/>
              <a:t> </a:t>
            </a:r>
            <a:r>
              <a:rPr lang="en-US" dirty="0" err="1"/>
              <a:t>vụ</a:t>
            </a:r>
            <a:r>
              <a:rPr lang="en-US" dirty="0"/>
              <a:t> </a:t>
            </a:r>
            <a:r>
              <a:rPr lang="en-US" dirty="0" err="1"/>
              <a:t>và</a:t>
            </a:r>
            <a:r>
              <a:rPr lang="en-US" dirty="0"/>
              <a:t> </a:t>
            </a:r>
            <a:r>
              <a:rPr lang="en-US" dirty="0" err="1"/>
              <a:t>phân</a:t>
            </a:r>
            <a:r>
              <a:rPr lang="en-US" dirty="0"/>
              <a:t> </a:t>
            </a:r>
            <a:r>
              <a:rPr lang="en-US" dirty="0" err="1"/>
              <a:t>cấp</a:t>
            </a:r>
            <a:r>
              <a:rPr lang="en-US" dirty="0"/>
              <a:t> </a:t>
            </a:r>
            <a:r>
              <a:rPr lang="en-US" dirty="0" err="1"/>
              <a:t>chức</a:t>
            </a:r>
            <a:r>
              <a:rPr lang="en-US" dirty="0"/>
              <a:t> </a:t>
            </a:r>
            <a:r>
              <a:rPr lang="en-US" dirty="0" err="1"/>
              <a:t>năng</a:t>
            </a:r>
            <a:endParaRPr lang="en-US" dirty="0"/>
          </a:p>
        </p:txBody>
      </p:sp>
      <p:pic>
        <p:nvPicPr>
          <p:cNvPr id="7" name="Chỗ dành sẵn cho Nội dung 6" descr="Ảnh có chứa văn bản, ảnh chụp màn hình, biểu đồ, hình vuông&#10;&#10;Mô tả được tạo tự động">
            <a:extLst>
              <a:ext uri="{FF2B5EF4-FFF2-40B4-BE49-F238E27FC236}">
                <a16:creationId xmlns:a16="http://schemas.microsoft.com/office/drawing/2014/main" id="{E6ACC11A-E994-F268-D74B-FA5E52586EF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75302" y="841375"/>
            <a:ext cx="5593395" cy="5303838"/>
          </a:xfrm>
        </p:spPr>
      </p:pic>
    </p:spTree>
    <p:extLst>
      <p:ext uri="{BB962C8B-B14F-4D97-AF65-F5344CB8AC3E}">
        <p14:creationId xmlns:p14="http://schemas.microsoft.com/office/powerpoint/2010/main" val="203580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40C8B-6262-8238-23B4-4DABF8BB2C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A6E0F2-2E53-6751-5137-16058F0687CD}"/>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727B24ED-2BCD-7ECE-7298-6DE8DD1261D0}"/>
              </a:ext>
            </a:extLst>
          </p:cNvPr>
          <p:cNvSpPr>
            <a:spLocks noGrp="1"/>
          </p:cNvSpPr>
          <p:nvPr>
            <p:ph type="title"/>
          </p:nvPr>
        </p:nvSpPr>
        <p:spPr/>
        <p:txBody>
          <a:bodyPr/>
          <a:lstStyle/>
          <a:p>
            <a:r>
              <a:rPr lang="en-US" dirty="0" err="1"/>
              <a:t>Phân</a:t>
            </a:r>
            <a:r>
              <a:rPr lang="en-US" dirty="0"/>
              <a:t> </a:t>
            </a:r>
            <a:r>
              <a:rPr lang="en-US" dirty="0" err="1"/>
              <a:t>cấp</a:t>
            </a:r>
            <a:r>
              <a:rPr lang="en-US" dirty="0"/>
              <a:t> </a:t>
            </a:r>
            <a:r>
              <a:rPr lang="en-US" dirty="0" err="1"/>
              <a:t>chức</a:t>
            </a:r>
            <a:r>
              <a:rPr lang="en-US" dirty="0"/>
              <a:t> </a:t>
            </a:r>
            <a:r>
              <a:rPr lang="en-US" dirty="0" err="1"/>
              <a:t>năng</a:t>
            </a:r>
            <a:r>
              <a:rPr lang="en-US" dirty="0"/>
              <a:t> </a:t>
            </a:r>
            <a:r>
              <a:rPr lang="en-US" dirty="0" err="1"/>
              <a:t>cho</a:t>
            </a:r>
            <a:r>
              <a:rPr lang="en-US" dirty="0"/>
              <a:t> </a:t>
            </a:r>
            <a:r>
              <a:rPr lang="en-US" dirty="0" err="1"/>
              <a:t>bài</a:t>
            </a:r>
            <a:r>
              <a:rPr lang="en-US" dirty="0"/>
              <a:t> </a:t>
            </a:r>
            <a:r>
              <a:rPr lang="en-US" dirty="0" err="1"/>
              <a:t>toán</a:t>
            </a:r>
            <a:endParaRPr lang="en-US" dirty="0"/>
          </a:p>
        </p:txBody>
      </p:sp>
      <p:pic>
        <p:nvPicPr>
          <p:cNvPr id="8" name="Chỗ dành sẵn cho Nội dung 7" descr="Ảnh có chứa văn bản, ảnh chụp màn hình, Phông chữ, số&#10;&#10;Mô tả được tạo tự động">
            <a:extLst>
              <a:ext uri="{FF2B5EF4-FFF2-40B4-BE49-F238E27FC236}">
                <a16:creationId xmlns:a16="http://schemas.microsoft.com/office/drawing/2014/main" id="{2B8F3F2C-4467-ABB9-0566-1A0C0D2B8F8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00103" y="841375"/>
            <a:ext cx="6743794" cy="5303838"/>
          </a:xfrm>
        </p:spPr>
      </p:pic>
    </p:spTree>
    <p:extLst>
      <p:ext uri="{BB962C8B-B14F-4D97-AF65-F5344CB8AC3E}">
        <p14:creationId xmlns:p14="http://schemas.microsoft.com/office/powerpoint/2010/main" val="32926801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DE25B3ACA0B21149BCFD44BD19E4FFD1" ma:contentTypeVersion="12" ma:contentTypeDescription="Tạo tài liệu mới." ma:contentTypeScope="" ma:versionID="3b8309468e5081312f74fdd502a6a104">
  <xsd:schema xmlns:xsd="http://www.w3.org/2001/XMLSchema" xmlns:xs="http://www.w3.org/2001/XMLSchema" xmlns:p="http://schemas.microsoft.com/office/2006/metadata/properties" xmlns:ns2="acda34d4-fec2-4ce1-9203-ca1c816808be" xmlns:ns3="79a0093c-3d2f-4858-bab2-b6a910fe3234" targetNamespace="http://schemas.microsoft.com/office/2006/metadata/properties" ma:root="true" ma:fieldsID="515592636c1ae4108f15b75ea82c38de" ns2:_="" ns3:_="">
    <xsd:import namespace="acda34d4-fec2-4ce1-9203-ca1c816808be"/>
    <xsd:import namespace="79a0093c-3d2f-4858-bab2-b6a910fe32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da34d4-fec2-4ce1-9203-ca1c816808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Thẻ Hình ảnh"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9a0093c-3d2f-4858-bab2-b6a910fe323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d0e1b38c-3a83-472e-a0a1-5fc6bfe9d405}" ma:internalName="TaxCatchAll" ma:showField="CatchAllData" ma:web="79a0093c-3d2f-4858-bab2-b6a910fe32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9a0093c-3d2f-4858-bab2-b6a910fe3234" xsi:nil="true"/>
    <lcf76f155ced4ddcb4097134ff3c332f xmlns="acda34d4-fec2-4ce1-9203-ca1c816808b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E76BB7-A56C-48E5-9C2A-C9252E4407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da34d4-fec2-4ce1-9203-ca1c816808be"/>
    <ds:schemaRef ds:uri="79a0093c-3d2f-4858-bab2-b6a910fe32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61F518-5EF6-4C99-8B86-6ACA9D7BD28A}">
  <ds:schemaRefs>
    <ds:schemaRef ds:uri="http://schemas.microsoft.com/office/2006/metadata/properties"/>
    <ds:schemaRef ds:uri="http://schemas.microsoft.com/office/infopath/2007/PartnerControls"/>
    <ds:schemaRef ds:uri="79a0093c-3d2f-4858-bab2-b6a910fe3234"/>
    <ds:schemaRef ds:uri="acda34d4-fec2-4ce1-9203-ca1c816808be"/>
  </ds:schemaRefs>
</ds:datastoreItem>
</file>

<file path=customXml/itemProps3.xml><?xml version="1.0" encoding="utf-8"?>
<ds:datastoreItem xmlns:ds="http://schemas.openxmlformats.org/officeDocument/2006/customXml" ds:itemID="{E4643DF8-5146-4236-95D7-E7B020441A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416</TotalTime>
  <Words>1202</Words>
  <Application>Microsoft Office PowerPoint</Application>
  <PresentationFormat>Trình chiếu Trên màn hình (4:3)</PresentationFormat>
  <Paragraphs>141</Paragraphs>
  <Slides>41</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41</vt:i4>
      </vt:variant>
    </vt:vector>
  </HeadingPairs>
  <TitlesOfParts>
    <vt:vector size="47" baseType="lpstr">
      <vt:lpstr>Arial</vt:lpstr>
      <vt:lpstr>Calibri</vt:lpstr>
      <vt:lpstr>Courier New</vt:lpstr>
      <vt:lpstr>Lato</vt:lpstr>
      <vt:lpstr>Symbol</vt:lpstr>
      <vt:lpstr>Office Theme</vt:lpstr>
      <vt:lpstr>Bản trình bày PowerPoint</vt:lpstr>
      <vt:lpstr>Mục lục</vt:lpstr>
      <vt:lpstr>1, Bài toán</vt:lpstr>
      <vt:lpstr>1, Bài toán</vt:lpstr>
      <vt:lpstr>2, Mô hình phát triển và các biểu đồ</vt:lpstr>
      <vt:lpstr>2.1, Mô hình phát triển phần mềm</vt:lpstr>
      <vt:lpstr>2.2, Các biểu đồ</vt:lpstr>
      <vt:lpstr>Biểu đồ mô tả nghiệp vụ và phân cấp chức năng</vt:lpstr>
      <vt:lpstr>Phân cấp chức năng cho bài toán</vt:lpstr>
      <vt:lpstr>Sơ đồ ERD</vt:lpstr>
      <vt:lpstr>Danh sách tác nhân, use-case </vt:lpstr>
      <vt:lpstr>Danh sách tác nhân, use-case </vt:lpstr>
      <vt:lpstr>Biểu đồ Use-case</vt:lpstr>
      <vt:lpstr>Biểu đồ Use-case</vt:lpstr>
      <vt:lpstr>Thiết kế cơ sở dữ liệu</vt:lpstr>
      <vt:lpstr>Đóng gói các lớp</vt:lpstr>
      <vt:lpstr>Xác định các lớp phân tích</vt:lpstr>
      <vt:lpstr>Xác định các lớp phân tích</vt:lpstr>
      <vt:lpstr>Sơ đồ liên quan giữa các lớp</vt:lpstr>
      <vt:lpstr>Biểu đồ trình tự</vt:lpstr>
      <vt:lpstr>3, Triển khai dự án</vt:lpstr>
      <vt:lpstr>3, Triển khai dự án</vt:lpstr>
      <vt:lpstr>3, Triển khai dự án</vt:lpstr>
      <vt:lpstr>3, Triển khai dự án</vt:lpstr>
      <vt:lpstr>3, Triển khai dự án</vt:lpstr>
      <vt:lpstr>4, Chức năng phi hệ thống</vt:lpstr>
      <vt:lpstr>4, Chức năng phi hệ thống</vt:lpstr>
      <vt:lpstr>Bản trình bày PowerPoint</vt:lpstr>
      <vt:lpstr>Biểu đồ Use-case</vt:lpstr>
      <vt:lpstr>Biểu đồ Use-case</vt:lpstr>
      <vt:lpstr>Biểu đồ Use-case</vt:lpstr>
      <vt:lpstr>Biểu đồ Use-case</vt:lpstr>
      <vt:lpstr>Đóng gói các lớp</vt:lpstr>
      <vt:lpstr>Đóng gói các lớp</vt:lpstr>
      <vt:lpstr>Đóng gói các lớp</vt:lpstr>
      <vt:lpstr>Đóng gói các lớp</vt:lpstr>
      <vt:lpstr>Đóng gói các lớp</vt:lpstr>
      <vt:lpstr>Đóng gói các lớp</vt:lpstr>
      <vt:lpstr>Sơ đồ liên quan giữa các lớp</vt:lpstr>
      <vt:lpstr>Sơ đồ liên quan giữa các lớp</vt:lpstr>
      <vt:lpstr>Sơ đồ liên quan giữa các lớp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 t</cp:lastModifiedBy>
  <cp:revision>23</cp:revision>
  <dcterms:created xsi:type="dcterms:W3CDTF">2021-05-28T04:32:29Z</dcterms:created>
  <dcterms:modified xsi:type="dcterms:W3CDTF">2024-12-19T02:18:41Z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0x010100DE25B3ACA0B21149BCFD44BD19E4FFD1</vt:lpwstr>
  </property>
</Properties>
</file>